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75" r:id="rId4"/>
    <p:sldId id="258" r:id="rId5"/>
    <p:sldId id="276" r:id="rId6"/>
    <p:sldId id="277" r:id="rId7"/>
    <p:sldId id="259" r:id="rId8"/>
    <p:sldId id="279" r:id="rId9"/>
    <p:sldId id="280" r:id="rId10"/>
    <p:sldId id="278" r:id="rId11"/>
    <p:sldId id="281" r:id="rId12"/>
    <p:sldId id="282" r:id="rId13"/>
    <p:sldId id="283" r:id="rId14"/>
    <p:sldId id="284" r:id="rId15"/>
    <p:sldId id="285" r:id="rId16"/>
    <p:sldId id="261" r:id="rId17"/>
    <p:sldId id="286" r:id="rId18"/>
    <p:sldId id="287" r:id="rId19"/>
    <p:sldId id="289" r:id="rId20"/>
    <p:sldId id="288" r:id="rId21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1914" y="5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jpg>
</file>

<file path=ppt/media/image2.jpg>
</file>

<file path=ppt/media/image20.jp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204608">
            <a:off x="-6279759" y="3735639"/>
            <a:ext cx="11505544" cy="11045322"/>
          </a:xfrm>
          <a:custGeom>
            <a:avLst/>
            <a:gdLst/>
            <a:ahLst/>
            <a:cxnLst/>
            <a:rect l="l" t="t" r="r" b="b"/>
            <a:pathLst>
              <a:path w="11505544" h="11045322">
                <a:moveTo>
                  <a:pt x="0" y="0"/>
                </a:moveTo>
                <a:lnTo>
                  <a:pt x="11505544" y="0"/>
                </a:lnTo>
                <a:lnTo>
                  <a:pt x="11505544" y="11045322"/>
                </a:lnTo>
                <a:lnTo>
                  <a:pt x="0" y="110453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429726" y="229224"/>
            <a:ext cx="9564105" cy="2443407"/>
            <a:chOff x="0" y="-1065968"/>
            <a:chExt cx="12752140" cy="3257876"/>
          </a:xfrm>
        </p:grpSpPr>
        <p:sp>
          <p:nvSpPr>
            <p:cNvPr id="4" name="TextBox 4"/>
            <p:cNvSpPr txBox="1"/>
            <p:nvPr/>
          </p:nvSpPr>
          <p:spPr>
            <a:xfrm>
              <a:off x="180743" y="-1065968"/>
              <a:ext cx="12571397" cy="1016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000"/>
                </a:lnSpc>
              </a:pPr>
              <a:r>
                <a:rPr lang="en-US" sz="5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ĐẠI HỌC CÔNG NGHỆP HÀ NỘI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581143"/>
              <a:ext cx="11750202" cy="6107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0" name="Freeform 10"/>
          <p:cNvSpPr/>
          <p:nvPr/>
        </p:nvSpPr>
        <p:spPr>
          <a:xfrm rot="10586968">
            <a:off x="11819638" y="-1345640"/>
            <a:ext cx="12471866" cy="11972991"/>
          </a:xfrm>
          <a:custGeom>
            <a:avLst/>
            <a:gdLst/>
            <a:ahLst/>
            <a:cxnLst/>
            <a:rect l="l" t="t" r="r" b="b"/>
            <a:pathLst>
              <a:path w="12471866" h="11972991">
                <a:moveTo>
                  <a:pt x="0" y="0"/>
                </a:moveTo>
                <a:lnTo>
                  <a:pt x="12471866" y="0"/>
                </a:lnTo>
                <a:lnTo>
                  <a:pt x="12471866" y="11972992"/>
                </a:lnTo>
                <a:lnTo>
                  <a:pt x="0" y="119729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4586065" y="1127613"/>
            <a:ext cx="10405083" cy="2612742"/>
            <a:chOff x="0" y="-1291748"/>
            <a:chExt cx="13873444" cy="3483656"/>
          </a:xfrm>
        </p:grpSpPr>
        <p:sp>
          <p:nvSpPr>
            <p:cNvPr id="12" name="TextBox 12"/>
            <p:cNvSpPr txBox="1"/>
            <p:nvPr/>
          </p:nvSpPr>
          <p:spPr>
            <a:xfrm>
              <a:off x="1302047" y="-1291748"/>
              <a:ext cx="12571397" cy="9136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000"/>
                </a:lnSpc>
              </a:pPr>
              <a:r>
                <a:rPr lang="en-US" sz="36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KHOA CÔNG NGHỆ THÔNG TIN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581143"/>
              <a:ext cx="11750202" cy="6107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4" name="Google Shape;472;p1">
            <a:extLst>
              <a:ext uri="{FF2B5EF4-FFF2-40B4-BE49-F238E27FC236}">
                <a16:creationId xmlns:a16="http://schemas.microsoft.com/office/drawing/2014/main" id="{E3676920-B9D3-72EA-280C-AD60568FB95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4800" y="284900"/>
            <a:ext cx="1654275" cy="156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TextBox 4">
            <a:extLst>
              <a:ext uri="{FF2B5EF4-FFF2-40B4-BE49-F238E27FC236}">
                <a16:creationId xmlns:a16="http://schemas.microsoft.com/office/drawing/2014/main" id="{D400DDAB-028A-D4A3-759E-835D727161A7}"/>
              </a:ext>
            </a:extLst>
          </p:cNvPr>
          <p:cNvSpPr txBox="1"/>
          <p:nvPr/>
        </p:nvSpPr>
        <p:spPr>
          <a:xfrm>
            <a:off x="6400800" y="2758600"/>
            <a:ext cx="9428548" cy="7093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vi-VN" sz="4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 ÁN TỐT NGHIỆP</a:t>
            </a:r>
            <a:endParaRPr lang="en-US" sz="4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97FDD9-F560-2889-B26A-B4765B23BE73}"/>
              </a:ext>
            </a:extLst>
          </p:cNvPr>
          <p:cNvSpPr txBox="1"/>
          <p:nvPr/>
        </p:nvSpPr>
        <p:spPr>
          <a:xfrm>
            <a:off x="3671241" y="3511318"/>
            <a:ext cx="109458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3600" dirty="0">
                <a:latin typeface="+mj-lt"/>
              </a:rPr>
              <a:t>Xây dựng website thương mại điện tử bán giày</a:t>
            </a:r>
          </a:p>
          <a:p>
            <a:pPr algn="ctr"/>
            <a:r>
              <a:rPr lang="vi-VN" sz="3600" dirty="0">
                <a:latin typeface="+mj-lt"/>
              </a:rPr>
              <a:t> cho cửa hàng Suwts</a:t>
            </a:r>
            <a:endParaRPr lang="en-US" sz="3600" dirty="0"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59C587-9107-A12A-8651-65C71FFB3B64}"/>
              </a:ext>
            </a:extLst>
          </p:cNvPr>
          <p:cNvSpPr txBox="1"/>
          <p:nvPr/>
        </p:nvSpPr>
        <p:spPr>
          <a:xfrm>
            <a:off x="6157500" y="5821532"/>
            <a:ext cx="8445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Giáo viên hướng dẫn: Th.S Nguyễn Tuấn Tú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700A4F2-E068-2C4E-EE13-BFE34550334D}"/>
              </a:ext>
            </a:extLst>
          </p:cNvPr>
          <p:cNvSpPr txBox="1"/>
          <p:nvPr/>
        </p:nvSpPr>
        <p:spPr>
          <a:xfrm>
            <a:off x="6248400" y="6391118"/>
            <a:ext cx="8445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Sinh viên: 		     Vương Tú Linh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41D464C-1E02-29E1-B7AC-C08E7CABA94E}"/>
              </a:ext>
            </a:extLst>
          </p:cNvPr>
          <p:cNvSpPr txBox="1"/>
          <p:nvPr/>
        </p:nvSpPr>
        <p:spPr>
          <a:xfrm>
            <a:off x="6248400" y="6960704"/>
            <a:ext cx="8445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vi-VN" sz="28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Mã sinh viên:	     2020604531</a:t>
            </a:r>
            <a:endParaRPr lang="en-US" sz="2800" dirty="0">
              <a:effectLst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AB8046D-E449-33E8-A944-AE940BF87138}"/>
              </a:ext>
            </a:extLst>
          </p:cNvPr>
          <p:cNvSpPr txBox="1"/>
          <p:nvPr/>
        </p:nvSpPr>
        <p:spPr>
          <a:xfrm>
            <a:off x="7010400" y="9307559"/>
            <a:ext cx="7239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Hà Nội, tháng 6 năm 2024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>
          <a:xfrm rot="-2898391">
            <a:off x="6352052" y="5487839"/>
            <a:ext cx="16943989" cy="10081673"/>
          </a:xfrm>
          <a:custGeom>
            <a:avLst/>
            <a:gdLst/>
            <a:ahLst/>
            <a:cxnLst/>
            <a:rect l="l" t="t" r="r" b="b"/>
            <a:pathLst>
              <a:path w="16943989" h="10081673">
                <a:moveTo>
                  <a:pt x="0" y="0"/>
                </a:moveTo>
                <a:lnTo>
                  <a:pt x="16943989" y="0"/>
                </a:lnTo>
                <a:lnTo>
                  <a:pt x="16943989" y="10081673"/>
                </a:lnTo>
                <a:lnTo>
                  <a:pt x="0" y="100816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BE608DA-36E3-5EFC-4B69-CF25DEC9BC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18" t="6752" b="7605"/>
          <a:stretch/>
        </p:blipFill>
        <p:spPr bwMode="auto">
          <a:xfrm>
            <a:off x="3204743" y="2751267"/>
            <a:ext cx="13079186" cy="73679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Freeform 2"/>
          <p:cNvSpPr/>
          <p:nvPr/>
        </p:nvSpPr>
        <p:spPr>
          <a:xfrm>
            <a:off x="-5287595" y="-3444240"/>
            <a:ext cx="13831261" cy="82296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4" name="TextBox 2">
            <a:extLst>
              <a:ext uri="{FF2B5EF4-FFF2-40B4-BE49-F238E27FC236}">
                <a16:creationId xmlns:a16="http://schemas.microsoft.com/office/drawing/2014/main" id="{CABB806A-139F-90C0-9F52-032F34C04F9F}"/>
              </a:ext>
            </a:extLst>
          </p:cNvPr>
          <p:cNvSpPr txBox="1"/>
          <p:nvPr/>
        </p:nvSpPr>
        <p:spPr>
          <a:xfrm>
            <a:off x="1028700" y="1028700"/>
            <a:ext cx="10942581" cy="1143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70"/>
              </a:lnSpc>
            </a:pPr>
            <a:r>
              <a:rPr lang="vi-VN" sz="5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 Biểu đồ use case</a:t>
            </a:r>
            <a:endParaRPr lang="en-US" sz="5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270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>
          <a:xfrm rot="-2898391">
            <a:off x="6352052" y="5487839"/>
            <a:ext cx="16943989" cy="10081673"/>
          </a:xfrm>
          <a:custGeom>
            <a:avLst/>
            <a:gdLst/>
            <a:ahLst/>
            <a:cxnLst/>
            <a:rect l="l" t="t" r="r" b="b"/>
            <a:pathLst>
              <a:path w="16943989" h="10081673">
                <a:moveTo>
                  <a:pt x="0" y="0"/>
                </a:moveTo>
                <a:lnTo>
                  <a:pt x="16943989" y="0"/>
                </a:lnTo>
                <a:lnTo>
                  <a:pt x="16943989" y="10081673"/>
                </a:lnTo>
                <a:lnTo>
                  <a:pt x="0" y="100816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" name="Freeform 2"/>
          <p:cNvSpPr/>
          <p:nvPr/>
        </p:nvSpPr>
        <p:spPr>
          <a:xfrm>
            <a:off x="-5287595" y="-3444240"/>
            <a:ext cx="13831261" cy="82296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4" name="TextBox 2">
            <a:extLst>
              <a:ext uri="{FF2B5EF4-FFF2-40B4-BE49-F238E27FC236}">
                <a16:creationId xmlns:a16="http://schemas.microsoft.com/office/drawing/2014/main" id="{CABB806A-139F-90C0-9F52-032F34C04F9F}"/>
              </a:ext>
            </a:extLst>
          </p:cNvPr>
          <p:cNvSpPr txBox="1"/>
          <p:nvPr/>
        </p:nvSpPr>
        <p:spPr>
          <a:xfrm>
            <a:off x="1028700" y="1028700"/>
            <a:ext cx="10942581" cy="1143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70"/>
              </a:lnSpc>
            </a:pPr>
            <a:r>
              <a:rPr lang="vi-VN" sz="5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 Các bảng trong cơ sở dữ liệu</a:t>
            </a:r>
            <a:endParaRPr lang="en-US" sz="5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2A7043-A218-3613-BB8E-0B78DBE6CF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52" r="2242"/>
          <a:stretch/>
        </p:blipFill>
        <p:spPr bwMode="auto">
          <a:xfrm>
            <a:off x="3048000" y="2523999"/>
            <a:ext cx="12877800" cy="691337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97516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>
          <a:xfrm rot="-2898391">
            <a:off x="6552363" y="5395784"/>
            <a:ext cx="16943989" cy="10081673"/>
          </a:xfrm>
          <a:custGeom>
            <a:avLst/>
            <a:gdLst/>
            <a:ahLst/>
            <a:cxnLst/>
            <a:rect l="l" t="t" r="r" b="b"/>
            <a:pathLst>
              <a:path w="16943989" h="10081673">
                <a:moveTo>
                  <a:pt x="0" y="0"/>
                </a:moveTo>
                <a:lnTo>
                  <a:pt x="16943989" y="0"/>
                </a:lnTo>
                <a:lnTo>
                  <a:pt x="16943989" y="10081673"/>
                </a:lnTo>
                <a:lnTo>
                  <a:pt x="0" y="100816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" name="Freeform 2"/>
          <p:cNvSpPr/>
          <p:nvPr/>
        </p:nvSpPr>
        <p:spPr>
          <a:xfrm>
            <a:off x="-5287595" y="-3444240"/>
            <a:ext cx="13831261" cy="82296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4" name="TextBox 2">
            <a:extLst>
              <a:ext uri="{FF2B5EF4-FFF2-40B4-BE49-F238E27FC236}">
                <a16:creationId xmlns:a16="http://schemas.microsoft.com/office/drawing/2014/main" id="{CABB806A-139F-90C0-9F52-032F34C04F9F}"/>
              </a:ext>
            </a:extLst>
          </p:cNvPr>
          <p:cNvSpPr txBox="1"/>
          <p:nvPr/>
        </p:nvSpPr>
        <p:spPr>
          <a:xfrm>
            <a:off x="1028700" y="1028700"/>
            <a:ext cx="10942581" cy="1143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70"/>
              </a:lnSpc>
            </a:pPr>
            <a:r>
              <a:rPr lang="vi-VN" sz="5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Mô tả một số chức năng</a:t>
            </a:r>
            <a:endParaRPr lang="en-US" sz="5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2" name="Google Shape;684;p9">
            <a:extLst>
              <a:ext uri="{FF2B5EF4-FFF2-40B4-BE49-F238E27FC236}">
                <a16:creationId xmlns:a16="http://schemas.microsoft.com/office/drawing/2014/main" id="{47F87FF6-B152-0C76-683C-CDC22314BF0C}"/>
              </a:ext>
            </a:extLst>
          </p:cNvPr>
          <p:cNvGrpSpPr/>
          <p:nvPr/>
        </p:nvGrpSpPr>
        <p:grpSpPr>
          <a:xfrm>
            <a:off x="3021784" y="4078042"/>
            <a:ext cx="13258800" cy="5181600"/>
            <a:chOff x="1629720" y="2277360"/>
            <a:chExt cx="5994000" cy="3005640"/>
          </a:xfrm>
        </p:grpSpPr>
        <p:sp>
          <p:nvSpPr>
            <p:cNvPr id="103" name="Google Shape;685;p9">
              <a:extLst>
                <a:ext uri="{FF2B5EF4-FFF2-40B4-BE49-F238E27FC236}">
                  <a16:creationId xmlns:a16="http://schemas.microsoft.com/office/drawing/2014/main" id="{F06E9C07-253E-65E1-C76C-AF1CE20677D3}"/>
                </a:ext>
              </a:extLst>
            </p:cNvPr>
            <p:cNvSpPr/>
            <p:nvPr/>
          </p:nvSpPr>
          <p:spPr>
            <a:xfrm>
              <a:off x="3039840" y="2277360"/>
              <a:ext cx="489600" cy="489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11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86;p9">
              <a:extLst>
                <a:ext uri="{FF2B5EF4-FFF2-40B4-BE49-F238E27FC236}">
                  <a16:creationId xmlns:a16="http://schemas.microsoft.com/office/drawing/2014/main" id="{C9440D13-1FE7-48A7-3C64-7B675E2C61CB}"/>
                </a:ext>
              </a:extLst>
            </p:cNvPr>
            <p:cNvSpPr/>
            <p:nvPr/>
          </p:nvSpPr>
          <p:spPr>
            <a:xfrm>
              <a:off x="3194640" y="2428560"/>
              <a:ext cx="179640" cy="179640"/>
            </a:xfrm>
            <a:custGeom>
              <a:avLst/>
              <a:gdLst/>
              <a:ahLst/>
              <a:cxnLst/>
              <a:rect l="l" t="t" r="r" b="b"/>
              <a:pathLst>
                <a:path w="338138" h="338138" extrusionOk="0">
                  <a:moveTo>
                    <a:pt x="221853" y="169862"/>
                  </a:moveTo>
                  <a:cubicBezTo>
                    <a:pt x="221853" y="169862"/>
                    <a:pt x="221853" y="169862"/>
                    <a:pt x="243284" y="169862"/>
                  </a:cubicBezTo>
                  <a:cubicBezTo>
                    <a:pt x="248642" y="169862"/>
                    <a:pt x="254000" y="175121"/>
                    <a:pt x="254000" y="180379"/>
                  </a:cubicBezTo>
                  <a:cubicBezTo>
                    <a:pt x="254000" y="180379"/>
                    <a:pt x="254000" y="180379"/>
                    <a:pt x="254000" y="243483"/>
                  </a:cubicBezTo>
                  <a:cubicBezTo>
                    <a:pt x="254000" y="248742"/>
                    <a:pt x="248642" y="254000"/>
                    <a:pt x="243284" y="254000"/>
                  </a:cubicBezTo>
                  <a:cubicBezTo>
                    <a:pt x="243284" y="254000"/>
                    <a:pt x="243284" y="254000"/>
                    <a:pt x="221853" y="254000"/>
                  </a:cubicBezTo>
                  <a:cubicBezTo>
                    <a:pt x="216495" y="254000"/>
                    <a:pt x="211137" y="248742"/>
                    <a:pt x="211137" y="243483"/>
                  </a:cubicBezTo>
                  <a:cubicBezTo>
                    <a:pt x="211137" y="243483"/>
                    <a:pt x="211137" y="243483"/>
                    <a:pt x="211137" y="180379"/>
                  </a:cubicBezTo>
                  <a:cubicBezTo>
                    <a:pt x="211137" y="175121"/>
                    <a:pt x="216495" y="169862"/>
                    <a:pt x="221853" y="169862"/>
                  </a:cubicBezTo>
                  <a:close/>
                  <a:moveTo>
                    <a:pt x="94853" y="127000"/>
                  </a:moveTo>
                  <a:cubicBezTo>
                    <a:pt x="94853" y="127000"/>
                    <a:pt x="94853" y="127000"/>
                    <a:pt x="116284" y="127000"/>
                  </a:cubicBezTo>
                  <a:cubicBezTo>
                    <a:pt x="121642" y="127000"/>
                    <a:pt x="127000" y="132292"/>
                    <a:pt x="127000" y="137583"/>
                  </a:cubicBezTo>
                  <a:cubicBezTo>
                    <a:pt x="127000" y="137583"/>
                    <a:pt x="127000" y="137583"/>
                    <a:pt x="127000" y="243417"/>
                  </a:cubicBezTo>
                  <a:cubicBezTo>
                    <a:pt x="127000" y="248708"/>
                    <a:pt x="121642" y="254000"/>
                    <a:pt x="116284" y="254000"/>
                  </a:cubicBezTo>
                  <a:cubicBezTo>
                    <a:pt x="116284" y="254000"/>
                    <a:pt x="116284" y="254000"/>
                    <a:pt x="94853" y="254000"/>
                  </a:cubicBezTo>
                  <a:cubicBezTo>
                    <a:pt x="89495" y="254000"/>
                    <a:pt x="84137" y="248708"/>
                    <a:pt x="84137" y="243417"/>
                  </a:cubicBezTo>
                  <a:cubicBezTo>
                    <a:pt x="84137" y="243417"/>
                    <a:pt x="84137" y="243417"/>
                    <a:pt x="84137" y="137583"/>
                  </a:cubicBezTo>
                  <a:cubicBezTo>
                    <a:pt x="84137" y="132292"/>
                    <a:pt x="89495" y="127000"/>
                    <a:pt x="94853" y="127000"/>
                  </a:cubicBezTo>
                  <a:close/>
                  <a:moveTo>
                    <a:pt x="285353" y="85725"/>
                  </a:moveTo>
                  <a:cubicBezTo>
                    <a:pt x="285353" y="85725"/>
                    <a:pt x="285353" y="85725"/>
                    <a:pt x="306784" y="85725"/>
                  </a:cubicBezTo>
                  <a:cubicBezTo>
                    <a:pt x="312142" y="85725"/>
                    <a:pt x="317500" y="90984"/>
                    <a:pt x="317500" y="96242"/>
                  </a:cubicBezTo>
                  <a:cubicBezTo>
                    <a:pt x="317500" y="96242"/>
                    <a:pt x="317500" y="96242"/>
                    <a:pt x="317500" y="243483"/>
                  </a:cubicBezTo>
                  <a:cubicBezTo>
                    <a:pt x="317500" y="248742"/>
                    <a:pt x="312142" y="254000"/>
                    <a:pt x="306784" y="254000"/>
                  </a:cubicBezTo>
                  <a:cubicBezTo>
                    <a:pt x="306784" y="254000"/>
                    <a:pt x="306784" y="254000"/>
                    <a:pt x="285353" y="254000"/>
                  </a:cubicBezTo>
                  <a:cubicBezTo>
                    <a:pt x="279995" y="254000"/>
                    <a:pt x="274637" y="248742"/>
                    <a:pt x="274637" y="243483"/>
                  </a:cubicBezTo>
                  <a:cubicBezTo>
                    <a:pt x="274637" y="243483"/>
                    <a:pt x="274637" y="243483"/>
                    <a:pt x="274637" y="96242"/>
                  </a:cubicBezTo>
                  <a:cubicBezTo>
                    <a:pt x="274637" y="90984"/>
                    <a:pt x="279995" y="85725"/>
                    <a:pt x="285353" y="85725"/>
                  </a:cubicBezTo>
                  <a:close/>
                  <a:moveTo>
                    <a:pt x="158353" y="42862"/>
                  </a:moveTo>
                  <a:cubicBezTo>
                    <a:pt x="158353" y="42862"/>
                    <a:pt x="158353" y="42862"/>
                    <a:pt x="179784" y="42862"/>
                  </a:cubicBezTo>
                  <a:cubicBezTo>
                    <a:pt x="185142" y="42862"/>
                    <a:pt x="190500" y="48140"/>
                    <a:pt x="190500" y="53419"/>
                  </a:cubicBezTo>
                  <a:cubicBezTo>
                    <a:pt x="190500" y="53419"/>
                    <a:pt x="190500" y="53419"/>
                    <a:pt x="190500" y="243443"/>
                  </a:cubicBezTo>
                  <a:cubicBezTo>
                    <a:pt x="190500" y="248722"/>
                    <a:pt x="185142" y="254000"/>
                    <a:pt x="179784" y="254000"/>
                  </a:cubicBezTo>
                  <a:cubicBezTo>
                    <a:pt x="179784" y="254000"/>
                    <a:pt x="179784" y="254000"/>
                    <a:pt x="158353" y="254000"/>
                  </a:cubicBezTo>
                  <a:cubicBezTo>
                    <a:pt x="152995" y="254000"/>
                    <a:pt x="147637" y="248722"/>
                    <a:pt x="147637" y="243443"/>
                  </a:cubicBezTo>
                  <a:cubicBezTo>
                    <a:pt x="147637" y="243443"/>
                    <a:pt x="147637" y="243443"/>
                    <a:pt x="147637" y="53419"/>
                  </a:cubicBezTo>
                  <a:cubicBezTo>
                    <a:pt x="147637" y="48140"/>
                    <a:pt x="152995" y="42862"/>
                    <a:pt x="158353" y="42862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42267" y="0"/>
                  </a:cubicBezTo>
                  <a:cubicBezTo>
                    <a:pt x="42267" y="0"/>
                    <a:pt x="42267" y="0"/>
                    <a:pt x="42267" y="295871"/>
                  </a:cubicBezTo>
                  <a:lnTo>
                    <a:pt x="338138" y="295871"/>
                  </a:lnTo>
                  <a:cubicBezTo>
                    <a:pt x="338138" y="295871"/>
                    <a:pt x="338138" y="295871"/>
                    <a:pt x="338138" y="338138"/>
                  </a:cubicBezTo>
                  <a:cubicBezTo>
                    <a:pt x="338138" y="338138"/>
                    <a:pt x="338138" y="338138"/>
                    <a:pt x="21133" y="338138"/>
                  </a:cubicBezTo>
                  <a:cubicBezTo>
                    <a:pt x="9246" y="338138"/>
                    <a:pt x="0" y="328892"/>
                    <a:pt x="0" y="317005"/>
                  </a:cubicBezTo>
                  <a:cubicBezTo>
                    <a:pt x="0" y="317005"/>
                    <a:pt x="0" y="31700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87;p9">
              <a:extLst>
                <a:ext uri="{FF2B5EF4-FFF2-40B4-BE49-F238E27FC236}">
                  <a16:creationId xmlns:a16="http://schemas.microsoft.com/office/drawing/2014/main" id="{6E719316-EF50-8B0E-FF6A-1812AA17798D}"/>
                </a:ext>
              </a:extLst>
            </p:cNvPr>
            <p:cNvSpPr/>
            <p:nvPr/>
          </p:nvSpPr>
          <p:spPr>
            <a:xfrm>
              <a:off x="5874480" y="2277360"/>
              <a:ext cx="489600" cy="489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11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88;p9">
              <a:extLst>
                <a:ext uri="{FF2B5EF4-FFF2-40B4-BE49-F238E27FC236}">
                  <a16:creationId xmlns:a16="http://schemas.microsoft.com/office/drawing/2014/main" id="{A83E1F77-DFF5-B107-816F-D3E2CF96454C}"/>
                </a:ext>
              </a:extLst>
            </p:cNvPr>
            <p:cNvSpPr/>
            <p:nvPr/>
          </p:nvSpPr>
          <p:spPr>
            <a:xfrm>
              <a:off x="6029280" y="2432520"/>
              <a:ext cx="179640" cy="171360"/>
            </a:xfrm>
            <a:custGeom>
              <a:avLst/>
              <a:gdLst/>
              <a:ahLst/>
              <a:cxnLst/>
              <a:rect l="l" t="t" r="r" b="b"/>
              <a:pathLst>
                <a:path w="607639" h="579502" extrusionOk="0">
                  <a:moveTo>
                    <a:pt x="315778" y="173080"/>
                  </a:moveTo>
                  <a:lnTo>
                    <a:pt x="315778" y="266058"/>
                  </a:lnTo>
                  <a:cubicBezTo>
                    <a:pt x="315778" y="272814"/>
                    <a:pt x="310258" y="278325"/>
                    <a:pt x="303493" y="278325"/>
                  </a:cubicBezTo>
                  <a:lnTo>
                    <a:pt x="210375" y="278325"/>
                  </a:lnTo>
                  <a:cubicBezTo>
                    <a:pt x="216429" y="324281"/>
                    <a:pt x="255866" y="359925"/>
                    <a:pt x="303493" y="359925"/>
                  </a:cubicBezTo>
                  <a:cubicBezTo>
                    <a:pt x="355303" y="359925"/>
                    <a:pt x="397500" y="317792"/>
                    <a:pt x="397500" y="266058"/>
                  </a:cubicBezTo>
                  <a:cubicBezTo>
                    <a:pt x="397500" y="218502"/>
                    <a:pt x="361802" y="179124"/>
                    <a:pt x="315778" y="173080"/>
                  </a:cubicBezTo>
                  <a:close/>
                  <a:moveTo>
                    <a:pt x="249814" y="160816"/>
                  </a:moveTo>
                  <a:cubicBezTo>
                    <a:pt x="223740" y="165793"/>
                    <a:pt x="203093" y="186410"/>
                    <a:pt x="198110" y="212449"/>
                  </a:cubicBezTo>
                  <a:lnTo>
                    <a:pt x="249814" y="212449"/>
                  </a:lnTo>
                  <a:close/>
                  <a:moveTo>
                    <a:pt x="303493" y="147835"/>
                  </a:moveTo>
                  <a:cubicBezTo>
                    <a:pt x="368835" y="147835"/>
                    <a:pt x="421981" y="200902"/>
                    <a:pt x="421981" y="266058"/>
                  </a:cubicBezTo>
                  <a:cubicBezTo>
                    <a:pt x="421981" y="331303"/>
                    <a:pt x="368835" y="384370"/>
                    <a:pt x="303493" y="384370"/>
                  </a:cubicBezTo>
                  <a:cubicBezTo>
                    <a:pt x="238239" y="384370"/>
                    <a:pt x="185093" y="331303"/>
                    <a:pt x="185093" y="266058"/>
                  </a:cubicBezTo>
                  <a:cubicBezTo>
                    <a:pt x="185093" y="259303"/>
                    <a:pt x="190523" y="253880"/>
                    <a:pt x="197289" y="253880"/>
                  </a:cubicBezTo>
                  <a:lnTo>
                    <a:pt x="291297" y="253880"/>
                  </a:lnTo>
                  <a:lnTo>
                    <a:pt x="291297" y="160013"/>
                  </a:lnTo>
                  <a:cubicBezTo>
                    <a:pt x="291297" y="153257"/>
                    <a:pt x="296727" y="147835"/>
                    <a:pt x="303493" y="147835"/>
                  </a:cubicBezTo>
                  <a:close/>
                  <a:moveTo>
                    <a:pt x="262095" y="135133"/>
                  </a:moveTo>
                  <a:cubicBezTo>
                    <a:pt x="268859" y="135133"/>
                    <a:pt x="274287" y="140643"/>
                    <a:pt x="274287" y="147397"/>
                  </a:cubicBezTo>
                  <a:lnTo>
                    <a:pt x="274287" y="224713"/>
                  </a:lnTo>
                  <a:cubicBezTo>
                    <a:pt x="274287" y="231467"/>
                    <a:pt x="268859" y="236888"/>
                    <a:pt x="262095" y="236888"/>
                  </a:cubicBezTo>
                  <a:lnTo>
                    <a:pt x="184672" y="236888"/>
                  </a:lnTo>
                  <a:cubicBezTo>
                    <a:pt x="177909" y="236888"/>
                    <a:pt x="172391" y="231467"/>
                    <a:pt x="172391" y="224713"/>
                  </a:cubicBezTo>
                  <a:cubicBezTo>
                    <a:pt x="172391" y="175302"/>
                    <a:pt x="212616" y="135133"/>
                    <a:pt x="262095" y="135133"/>
                  </a:cubicBezTo>
                  <a:close/>
                  <a:moveTo>
                    <a:pt x="58120" y="108514"/>
                  </a:moveTo>
                  <a:lnTo>
                    <a:pt x="58120" y="413970"/>
                  </a:lnTo>
                  <a:lnTo>
                    <a:pt x="549430" y="413970"/>
                  </a:lnTo>
                  <a:lnTo>
                    <a:pt x="549430" y="108514"/>
                  </a:lnTo>
                  <a:close/>
                  <a:moveTo>
                    <a:pt x="27236" y="56079"/>
                  </a:moveTo>
                  <a:lnTo>
                    <a:pt x="27236" y="81319"/>
                  </a:lnTo>
                  <a:lnTo>
                    <a:pt x="580403" y="81319"/>
                  </a:lnTo>
                  <a:lnTo>
                    <a:pt x="580403" y="56079"/>
                  </a:lnTo>
                  <a:close/>
                  <a:moveTo>
                    <a:pt x="303775" y="0"/>
                  </a:moveTo>
                  <a:cubicBezTo>
                    <a:pt x="311341" y="0"/>
                    <a:pt x="317393" y="6132"/>
                    <a:pt x="317393" y="13597"/>
                  </a:cubicBezTo>
                  <a:lnTo>
                    <a:pt x="317393" y="28884"/>
                  </a:lnTo>
                  <a:lnTo>
                    <a:pt x="580403" y="28884"/>
                  </a:lnTo>
                  <a:cubicBezTo>
                    <a:pt x="595356" y="28884"/>
                    <a:pt x="607639" y="41148"/>
                    <a:pt x="607639" y="56079"/>
                  </a:cubicBezTo>
                  <a:lnTo>
                    <a:pt x="607639" y="81319"/>
                  </a:lnTo>
                  <a:cubicBezTo>
                    <a:pt x="607639" y="96338"/>
                    <a:pt x="595356" y="108514"/>
                    <a:pt x="580403" y="108514"/>
                  </a:cubicBezTo>
                  <a:lnTo>
                    <a:pt x="576665" y="108514"/>
                  </a:lnTo>
                  <a:lnTo>
                    <a:pt x="576665" y="413970"/>
                  </a:lnTo>
                  <a:cubicBezTo>
                    <a:pt x="576665" y="428990"/>
                    <a:pt x="564472" y="441165"/>
                    <a:pt x="549430" y="441165"/>
                  </a:cubicBezTo>
                  <a:lnTo>
                    <a:pt x="317393" y="441165"/>
                  </a:lnTo>
                  <a:lnTo>
                    <a:pt x="317393" y="481069"/>
                  </a:lnTo>
                  <a:lnTo>
                    <a:pt x="418236" y="554923"/>
                  </a:lnTo>
                  <a:cubicBezTo>
                    <a:pt x="424377" y="559366"/>
                    <a:pt x="425623" y="567898"/>
                    <a:pt x="421173" y="573942"/>
                  </a:cubicBezTo>
                  <a:cubicBezTo>
                    <a:pt x="418503" y="577585"/>
                    <a:pt x="414409" y="579452"/>
                    <a:pt x="410225" y="579452"/>
                  </a:cubicBezTo>
                  <a:cubicBezTo>
                    <a:pt x="407466" y="579452"/>
                    <a:pt x="404618" y="578652"/>
                    <a:pt x="402215" y="576874"/>
                  </a:cubicBezTo>
                  <a:lnTo>
                    <a:pt x="317393" y="514752"/>
                  </a:lnTo>
                  <a:lnTo>
                    <a:pt x="317393" y="565854"/>
                  </a:lnTo>
                  <a:cubicBezTo>
                    <a:pt x="317393" y="573408"/>
                    <a:pt x="311341" y="579452"/>
                    <a:pt x="303775" y="579452"/>
                  </a:cubicBezTo>
                  <a:cubicBezTo>
                    <a:pt x="296299" y="579452"/>
                    <a:pt x="290157" y="573408"/>
                    <a:pt x="290157" y="565854"/>
                  </a:cubicBezTo>
                  <a:lnTo>
                    <a:pt x="290157" y="514752"/>
                  </a:lnTo>
                  <a:lnTo>
                    <a:pt x="205424" y="576874"/>
                  </a:lnTo>
                  <a:cubicBezTo>
                    <a:pt x="199372" y="581318"/>
                    <a:pt x="190827" y="579985"/>
                    <a:pt x="186377" y="573942"/>
                  </a:cubicBezTo>
                  <a:cubicBezTo>
                    <a:pt x="181927" y="567898"/>
                    <a:pt x="183262" y="559366"/>
                    <a:pt x="189314" y="554923"/>
                  </a:cubicBezTo>
                  <a:lnTo>
                    <a:pt x="290157" y="481069"/>
                  </a:lnTo>
                  <a:lnTo>
                    <a:pt x="290157" y="441165"/>
                  </a:lnTo>
                  <a:lnTo>
                    <a:pt x="58120" y="441165"/>
                  </a:lnTo>
                  <a:cubicBezTo>
                    <a:pt x="43167" y="441165"/>
                    <a:pt x="30885" y="428990"/>
                    <a:pt x="30885" y="413970"/>
                  </a:cubicBezTo>
                  <a:lnTo>
                    <a:pt x="30885" y="108514"/>
                  </a:lnTo>
                  <a:lnTo>
                    <a:pt x="27236" y="108514"/>
                  </a:lnTo>
                  <a:cubicBezTo>
                    <a:pt x="12194" y="108514"/>
                    <a:pt x="0" y="96338"/>
                    <a:pt x="0" y="81319"/>
                  </a:cubicBezTo>
                  <a:lnTo>
                    <a:pt x="0" y="56079"/>
                  </a:lnTo>
                  <a:cubicBezTo>
                    <a:pt x="0" y="41148"/>
                    <a:pt x="12194" y="28884"/>
                    <a:pt x="27236" y="28884"/>
                  </a:cubicBezTo>
                  <a:lnTo>
                    <a:pt x="290157" y="28884"/>
                  </a:lnTo>
                  <a:lnTo>
                    <a:pt x="290157" y="13597"/>
                  </a:lnTo>
                  <a:cubicBezTo>
                    <a:pt x="290157" y="6132"/>
                    <a:pt x="296299" y="0"/>
                    <a:pt x="303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91;p9">
              <a:extLst>
                <a:ext uri="{FF2B5EF4-FFF2-40B4-BE49-F238E27FC236}">
                  <a16:creationId xmlns:a16="http://schemas.microsoft.com/office/drawing/2014/main" id="{3194B1FC-CF69-0457-6411-51E017E80071}"/>
                </a:ext>
              </a:extLst>
            </p:cNvPr>
            <p:cNvSpPr/>
            <p:nvPr/>
          </p:nvSpPr>
          <p:spPr>
            <a:xfrm>
              <a:off x="1629720" y="4774680"/>
              <a:ext cx="489600" cy="489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11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92;p9">
              <a:extLst>
                <a:ext uri="{FF2B5EF4-FFF2-40B4-BE49-F238E27FC236}">
                  <a16:creationId xmlns:a16="http://schemas.microsoft.com/office/drawing/2014/main" id="{02A7B019-5495-FA5E-686B-600334CDCE18}"/>
                </a:ext>
              </a:extLst>
            </p:cNvPr>
            <p:cNvSpPr/>
            <p:nvPr/>
          </p:nvSpPr>
          <p:spPr>
            <a:xfrm>
              <a:off x="1795320" y="4925880"/>
              <a:ext cx="158400" cy="179640"/>
            </a:xfrm>
            <a:custGeom>
              <a:avLst/>
              <a:gdLst/>
              <a:ahLst/>
              <a:cxnLst/>
              <a:rect l="l" t="t" r="r" b="b"/>
              <a:pathLst>
                <a:path w="2288" h="2598" extrusionOk="0">
                  <a:moveTo>
                    <a:pt x="2281" y="1465"/>
                  </a:moveTo>
                  <a:cubicBezTo>
                    <a:pt x="2220" y="1286"/>
                    <a:pt x="2159" y="1111"/>
                    <a:pt x="2125" y="924"/>
                  </a:cubicBezTo>
                  <a:cubicBezTo>
                    <a:pt x="2112" y="850"/>
                    <a:pt x="2015" y="868"/>
                    <a:pt x="1992" y="924"/>
                  </a:cubicBezTo>
                  <a:cubicBezTo>
                    <a:pt x="1948" y="1035"/>
                    <a:pt x="1904" y="1146"/>
                    <a:pt x="1863" y="1258"/>
                  </a:cubicBezTo>
                  <a:cubicBezTo>
                    <a:pt x="1840" y="1319"/>
                    <a:pt x="1790" y="1411"/>
                    <a:pt x="1809" y="1480"/>
                  </a:cubicBezTo>
                  <a:cubicBezTo>
                    <a:pt x="1783" y="1516"/>
                    <a:pt x="1783" y="1565"/>
                    <a:pt x="1848" y="1586"/>
                  </a:cubicBezTo>
                  <a:cubicBezTo>
                    <a:pt x="1878" y="1596"/>
                    <a:pt x="1908" y="1602"/>
                    <a:pt x="1938" y="1607"/>
                  </a:cubicBezTo>
                  <a:cubicBezTo>
                    <a:pt x="1927" y="1644"/>
                    <a:pt x="1916" y="1681"/>
                    <a:pt x="1899" y="1716"/>
                  </a:cubicBezTo>
                  <a:cubicBezTo>
                    <a:pt x="1861" y="1789"/>
                    <a:pt x="1799" y="1850"/>
                    <a:pt x="1734" y="1899"/>
                  </a:cubicBezTo>
                  <a:cubicBezTo>
                    <a:pt x="1586" y="2012"/>
                    <a:pt x="1393" y="2062"/>
                    <a:pt x="1211" y="2079"/>
                  </a:cubicBezTo>
                  <a:cubicBezTo>
                    <a:pt x="1201" y="2080"/>
                    <a:pt x="1190" y="2080"/>
                    <a:pt x="1180" y="2081"/>
                  </a:cubicBezTo>
                  <a:cubicBezTo>
                    <a:pt x="1178" y="2066"/>
                    <a:pt x="1177" y="2052"/>
                    <a:pt x="1176" y="2038"/>
                  </a:cubicBezTo>
                  <a:cubicBezTo>
                    <a:pt x="1167" y="1852"/>
                    <a:pt x="1173" y="1665"/>
                    <a:pt x="1178" y="1479"/>
                  </a:cubicBezTo>
                  <a:cubicBezTo>
                    <a:pt x="1183" y="1309"/>
                    <a:pt x="1195" y="1137"/>
                    <a:pt x="1200" y="965"/>
                  </a:cubicBezTo>
                  <a:cubicBezTo>
                    <a:pt x="1262" y="972"/>
                    <a:pt x="1326" y="981"/>
                    <a:pt x="1388" y="979"/>
                  </a:cubicBezTo>
                  <a:cubicBezTo>
                    <a:pt x="1391" y="992"/>
                    <a:pt x="1399" y="1003"/>
                    <a:pt x="1409" y="1012"/>
                  </a:cubicBezTo>
                  <a:cubicBezTo>
                    <a:pt x="1434" y="1041"/>
                    <a:pt x="1476" y="1041"/>
                    <a:pt x="1501" y="1012"/>
                  </a:cubicBezTo>
                  <a:cubicBezTo>
                    <a:pt x="1511" y="1003"/>
                    <a:pt x="1519" y="991"/>
                    <a:pt x="1522" y="978"/>
                  </a:cubicBezTo>
                  <a:cubicBezTo>
                    <a:pt x="1528" y="956"/>
                    <a:pt x="1526" y="931"/>
                    <a:pt x="1526" y="908"/>
                  </a:cubicBezTo>
                  <a:lnTo>
                    <a:pt x="1526" y="847"/>
                  </a:lnTo>
                  <a:cubicBezTo>
                    <a:pt x="1526" y="809"/>
                    <a:pt x="1493" y="776"/>
                    <a:pt x="1455" y="776"/>
                  </a:cubicBezTo>
                  <a:cubicBezTo>
                    <a:pt x="1423" y="776"/>
                    <a:pt x="1395" y="799"/>
                    <a:pt x="1387" y="828"/>
                  </a:cubicBezTo>
                  <a:cubicBezTo>
                    <a:pt x="1327" y="813"/>
                    <a:pt x="1264" y="812"/>
                    <a:pt x="1202" y="810"/>
                  </a:cubicBezTo>
                  <a:cubicBezTo>
                    <a:pt x="1202" y="735"/>
                    <a:pt x="1199" y="659"/>
                    <a:pt x="1193" y="584"/>
                  </a:cubicBezTo>
                  <a:cubicBezTo>
                    <a:pt x="1297" y="558"/>
                    <a:pt x="1391" y="480"/>
                    <a:pt x="1431" y="385"/>
                  </a:cubicBezTo>
                  <a:cubicBezTo>
                    <a:pt x="1470" y="292"/>
                    <a:pt x="1441" y="197"/>
                    <a:pt x="1375" y="124"/>
                  </a:cubicBezTo>
                  <a:cubicBezTo>
                    <a:pt x="1315" y="57"/>
                    <a:pt x="1196" y="0"/>
                    <a:pt x="1109" y="37"/>
                  </a:cubicBezTo>
                  <a:cubicBezTo>
                    <a:pt x="1109" y="37"/>
                    <a:pt x="1109" y="37"/>
                    <a:pt x="1109" y="37"/>
                  </a:cubicBezTo>
                  <a:cubicBezTo>
                    <a:pt x="988" y="48"/>
                    <a:pt x="885" y="127"/>
                    <a:pt x="860" y="255"/>
                  </a:cubicBezTo>
                  <a:cubicBezTo>
                    <a:pt x="837" y="376"/>
                    <a:pt x="900" y="516"/>
                    <a:pt x="1013" y="570"/>
                  </a:cubicBezTo>
                  <a:cubicBezTo>
                    <a:pt x="1033" y="580"/>
                    <a:pt x="1055" y="586"/>
                    <a:pt x="1077" y="590"/>
                  </a:cubicBezTo>
                  <a:cubicBezTo>
                    <a:pt x="1068" y="662"/>
                    <a:pt x="1062" y="735"/>
                    <a:pt x="1056" y="808"/>
                  </a:cubicBezTo>
                  <a:cubicBezTo>
                    <a:pt x="1001" y="808"/>
                    <a:pt x="947" y="810"/>
                    <a:pt x="892" y="813"/>
                  </a:cubicBezTo>
                  <a:cubicBezTo>
                    <a:pt x="892" y="803"/>
                    <a:pt x="891" y="793"/>
                    <a:pt x="891" y="784"/>
                  </a:cubicBezTo>
                  <a:cubicBezTo>
                    <a:pt x="896" y="691"/>
                    <a:pt x="748" y="690"/>
                    <a:pt x="747" y="784"/>
                  </a:cubicBezTo>
                  <a:cubicBezTo>
                    <a:pt x="747" y="829"/>
                    <a:pt x="742" y="876"/>
                    <a:pt x="748" y="921"/>
                  </a:cubicBezTo>
                  <a:cubicBezTo>
                    <a:pt x="756" y="983"/>
                    <a:pt x="811" y="1002"/>
                    <a:pt x="851" y="981"/>
                  </a:cubicBezTo>
                  <a:cubicBezTo>
                    <a:pt x="872" y="980"/>
                    <a:pt x="891" y="967"/>
                    <a:pt x="899" y="946"/>
                  </a:cubicBezTo>
                  <a:cubicBezTo>
                    <a:pt x="948" y="949"/>
                    <a:pt x="998" y="951"/>
                    <a:pt x="1047" y="954"/>
                  </a:cubicBezTo>
                  <a:cubicBezTo>
                    <a:pt x="1037" y="1129"/>
                    <a:pt x="1031" y="1305"/>
                    <a:pt x="1024" y="1479"/>
                  </a:cubicBezTo>
                  <a:cubicBezTo>
                    <a:pt x="1017" y="1665"/>
                    <a:pt x="1014" y="1851"/>
                    <a:pt x="1021" y="2038"/>
                  </a:cubicBezTo>
                  <a:cubicBezTo>
                    <a:pt x="1022" y="2051"/>
                    <a:pt x="1022" y="2066"/>
                    <a:pt x="1022" y="2081"/>
                  </a:cubicBezTo>
                  <a:cubicBezTo>
                    <a:pt x="722" y="2061"/>
                    <a:pt x="421" y="1927"/>
                    <a:pt x="289" y="1649"/>
                  </a:cubicBezTo>
                  <a:cubicBezTo>
                    <a:pt x="342" y="1639"/>
                    <a:pt x="422" y="1633"/>
                    <a:pt x="434" y="1569"/>
                  </a:cubicBezTo>
                  <a:cubicBezTo>
                    <a:pt x="439" y="1539"/>
                    <a:pt x="429" y="1506"/>
                    <a:pt x="402" y="1492"/>
                  </a:cubicBezTo>
                  <a:cubicBezTo>
                    <a:pt x="401" y="1485"/>
                    <a:pt x="399" y="1478"/>
                    <a:pt x="395" y="1470"/>
                  </a:cubicBezTo>
                  <a:cubicBezTo>
                    <a:pt x="338" y="1362"/>
                    <a:pt x="258" y="1263"/>
                    <a:pt x="215" y="1148"/>
                  </a:cubicBezTo>
                  <a:cubicBezTo>
                    <a:pt x="192" y="1085"/>
                    <a:pt x="111" y="1085"/>
                    <a:pt x="88" y="1148"/>
                  </a:cubicBezTo>
                  <a:cubicBezTo>
                    <a:pt x="29" y="1306"/>
                    <a:pt x="0" y="1457"/>
                    <a:pt x="39" y="1624"/>
                  </a:cubicBezTo>
                  <a:cubicBezTo>
                    <a:pt x="45" y="1653"/>
                    <a:pt x="75" y="1663"/>
                    <a:pt x="101" y="1658"/>
                  </a:cubicBezTo>
                  <a:cubicBezTo>
                    <a:pt x="125" y="1661"/>
                    <a:pt x="149" y="1661"/>
                    <a:pt x="172" y="1661"/>
                  </a:cubicBezTo>
                  <a:cubicBezTo>
                    <a:pt x="253" y="2008"/>
                    <a:pt x="572" y="2179"/>
                    <a:pt x="906" y="2228"/>
                  </a:cubicBezTo>
                  <a:cubicBezTo>
                    <a:pt x="931" y="2337"/>
                    <a:pt x="982" y="2443"/>
                    <a:pt x="1043" y="2536"/>
                  </a:cubicBezTo>
                  <a:cubicBezTo>
                    <a:pt x="1083" y="2598"/>
                    <a:pt x="1172" y="2572"/>
                    <a:pt x="1177" y="2500"/>
                  </a:cubicBezTo>
                  <a:cubicBezTo>
                    <a:pt x="1177" y="2509"/>
                    <a:pt x="1185" y="2477"/>
                    <a:pt x="1189" y="2468"/>
                  </a:cubicBezTo>
                  <a:cubicBezTo>
                    <a:pt x="1199" y="2446"/>
                    <a:pt x="1211" y="2426"/>
                    <a:pt x="1223" y="2405"/>
                  </a:cubicBezTo>
                  <a:cubicBezTo>
                    <a:pt x="1234" y="2386"/>
                    <a:pt x="1247" y="2368"/>
                    <a:pt x="1259" y="2349"/>
                  </a:cubicBezTo>
                  <a:cubicBezTo>
                    <a:pt x="1264" y="2342"/>
                    <a:pt x="1268" y="2335"/>
                    <a:pt x="1273" y="2328"/>
                  </a:cubicBezTo>
                  <a:cubicBezTo>
                    <a:pt x="1277" y="2322"/>
                    <a:pt x="1293" y="2305"/>
                    <a:pt x="1277" y="2322"/>
                  </a:cubicBezTo>
                  <a:cubicBezTo>
                    <a:pt x="1304" y="2294"/>
                    <a:pt x="1300" y="2258"/>
                    <a:pt x="1280" y="2234"/>
                  </a:cubicBezTo>
                  <a:cubicBezTo>
                    <a:pt x="1483" y="2210"/>
                    <a:pt x="1683" y="2139"/>
                    <a:pt x="1845" y="2015"/>
                  </a:cubicBezTo>
                  <a:cubicBezTo>
                    <a:pt x="1948" y="1936"/>
                    <a:pt x="2086" y="1773"/>
                    <a:pt x="2094" y="1624"/>
                  </a:cubicBezTo>
                  <a:cubicBezTo>
                    <a:pt x="2146" y="1628"/>
                    <a:pt x="2201" y="1630"/>
                    <a:pt x="2245" y="1609"/>
                  </a:cubicBezTo>
                  <a:cubicBezTo>
                    <a:pt x="2278" y="1594"/>
                    <a:pt x="2287" y="1550"/>
                    <a:pt x="2274" y="1517"/>
                  </a:cubicBezTo>
                  <a:cubicBezTo>
                    <a:pt x="2284" y="1503"/>
                    <a:pt x="2288" y="1485"/>
                    <a:pt x="2281" y="1465"/>
                  </a:cubicBezTo>
                  <a:close/>
                  <a:moveTo>
                    <a:pt x="1065" y="420"/>
                  </a:moveTo>
                  <a:cubicBezTo>
                    <a:pt x="1019" y="392"/>
                    <a:pt x="1002" y="323"/>
                    <a:pt x="1010" y="274"/>
                  </a:cubicBezTo>
                  <a:cubicBezTo>
                    <a:pt x="1021" y="207"/>
                    <a:pt x="1073" y="171"/>
                    <a:pt x="1131" y="148"/>
                  </a:cubicBezTo>
                  <a:cubicBezTo>
                    <a:pt x="1208" y="195"/>
                    <a:pt x="1340" y="234"/>
                    <a:pt x="1280" y="343"/>
                  </a:cubicBezTo>
                  <a:cubicBezTo>
                    <a:pt x="1258" y="383"/>
                    <a:pt x="1213" y="417"/>
                    <a:pt x="1165" y="430"/>
                  </a:cubicBezTo>
                  <a:cubicBezTo>
                    <a:pt x="1148" y="418"/>
                    <a:pt x="1121" y="420"/>
                    <a:pt x="1105" y="434"/>
                  </a:cubicBezTo>
                  <a:cubicBezTo>
                    <a:pt x="1091" y="432"/>
                    <a:pt x="1077" y="428"/>
                    <a:pt x="1065" y="420"/>
                  </a:cubicBezTo>
                  <a:close/>
                  <a:moveTo>
                    <a:pt x="1032" y="2241"/>
                  </a:moveTo>
                  <a:cubicBezTo>
                    <a:pt x="1034" y="2257"/>
                    <a:pt x="1037" y="2272"/>
                    <a:pt x="1040" y="2287"/>
                  </a:cubicBezTo>
                  <a:cubicBezTo>
                    <a:pt x="1029" y="2271"/>
                    <a:pt x="1019" y="2255"/>
                    <a:pt x="1010" y="2239"/>
                  </a:cubicBezTo>
                  <a:cubicBezTo>
                    <a:pt x="1017" y="2240"/>
                    <a:pt x="1025" y="2241"/>
                    <a:pt x="1032" y="22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93;p9">
              <a:extLst>
                <a:ext uri="{FF2B5EF4-FFF2-40B4-BE49-F238E27FC236}">
                  <a16:creationId xmlns:a16="http://schemas.microsoft.com/office/drawing/2014/main" id="{22C94838-572F-2DBE-45D6-80C890BBDC0E}"/>
                </a:ext>
              </a:extLst>
            </p:cNvPr>
            <p:cNvSpPr/>
            <p:nvPr/>
          </p:nvSpPr>
          <p:spPr>
            <a:xfrm>
              <a:off x="4459320" y="4793400"/>
              <a:ext cx="489600" cy="489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411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94;p9">
              <a:extLst>
                <a:ext uri="{FF2B5EF4-FFF2-40B4-BE49-F238E27FC236}">
                  <a16:creationId xmlns:a16="http://schemas.microsoft.com/office/drawing/2014/main" id="{73FBCDB4-18C1-3C8C-F55F-DBD54B72C814}"/>
                </a:ext>
              </a:extLst>
            </p:cNvPr>
            <p:cNvSpPr/>
            <p:nvPr/>
          </p:nvSpPr>
          <p:spPr>
            <a:xfrm>
              <a:off x="4616280" y="4944600"/>
              <a:ext cx="176040" cy="179640"/>
            </a:xfrm>
            <a:custGeom>
              <a:avLst/>
              <a:gdLst/>
              <a:ahLst/>
              <a:cxnLst/>
              <a:rect l="l" t="t" r="r" b="b"/>
              <a:pathLst>
                <a:path w="2998" h="3061" extrusionOk="0">
                  <a:moveTo>
                    <a:pt x="2828" y="429"/>
                  </a:moveTo>
                  <a:cubicBezTo>
                    <a:pt x="2822" y="390"/>
                    <a:pt x="2794" y="357"/>
                    <a:pt x="2756" y="347"/>
                  </a:cubicBezTo>
                  <a:lnTo>
                    <a:pt x="1526" y="5"/>
                  </a:lnTo>
                  <a:cubicBezTo>
                    <a:pt x="1508" y="0"/>
                    <a:pt x="1490" y="0"/>
                    <a:pt x="1472" y="5"/>
                  </a:cubicBezTo>
                  <a:lnTo>
                    <a:pt x="242" y="347"/>
                  </a:lnTo>
                  <a:cubicBezTo>
                    <a:pt x="204" y="357"/>
                    <a:pt x="176" y="390"/>
                    <a:pt x="170" y="429"/>
                  </a:cubicBezTo>
                  <a:cubicBezTo>
                    <a:pt x="163" y="481"/>
                    <a:pt x="0" y="1693"/>
                    <a:pt x="418" y="2295"/>
                  </a:cubicBezTo>
                  <a:cubicBezTo>
                    <a:pt x="835" y="2898"/>
                    <a:pt x="1450" y="3052"/>
                    <a:pt x="1476" y="3058"/>
                  </a:cubicBezTo>
                  <a:cubicBezTo>
                    <a:pt x="1483" y="3060"/>
                    <a:pt x="1491" y="3061"/>
                    <a:pt x="1499" y="3061"/>
                  </a:cubicBezTo>
                  <a:cubicBezTo>
                    <a:pt x="1507" y="3061"/>
                    <a:pt x="1515" y="3060"/>
                    <a:pt x="1522" y="3058"/>
                  </a:cubicBezTo>
                  <a:cubicBezTo>
                    <a:pt x="1548" y="3052"/>
                    <a:pt x="2164" y="2898"/>
                    <a:pt x="2580" y="2295"/>
                  </a:cubicBezTo>
                  <a:cubicBezTo>
                    <a:pt x="2998" y="1693"/>
                    <a:pt x="2835" y="481"/>
                    <a:pt x="2828" y="429"/>
                  </a:cubicBezTo>
                  <a:close/>
                  <a:moveTo>
                    <a:pt x="2401" y="2171"/>
                  </a:moveTo>
                  <a:cubicBezTo>
                    <a:pt x="2039" y="2693"/>
                    <a:pt x="1498" y="2824"/>
                    <a:pt x="1498" y="2824"/>
                  </a:cubicBezTo>
                  <a:lnTo>
                    <a:pt x="1498" y="1531"/>
                  </a:lnTo>
                  <a:lnTo>
                    <a:pt x="381" y="1531"/>
                  </a:lnTo>
                  <a:cubicBezTo>
                    <a:pt x="316" y="1046"/>
                    <a:pt x="386" y="547"/>
                    <a:pt x="386" y="547"/>
                  </a:cubicBezTo>
                  <a:lnTo>
                    <a:pt x="1498" y="238"/>
                  </a:lnTo>
                  <a:lnTo>
                    <a:pt x="1498" y="1531"/>
                  </a:lnTo>
                  <a:lnTo>
                    <a:pt x="2614" y="1531"/>
                  </a:lnTo>
                  <a:cubicBezTo>
                    <a:pt x="2582" y="1767"/>
                    <a:pt x="2519" y="2000"/>
                    <a:pt x="2401" y="21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96;p9">
              <a:extLst>
                <a:ext uri="{FF2B5EF4-FFF2-40B4-BE49-F238E27FC236}">
                  <a16:creationId xmlns:a16="http://schemas.microsoft.com/office/drawing/2014/main" id="{52C127CD-6600-A12D-C3CE-EA61EE8017A1}"/>
                </a:ext>
              </a:extLst>
            </p:cNvPr>
            <p:cNvSpPr/>
            <p:nvPr/>
          </p:nvSpPr>
          <p:spPr>
            <a:xfrm>
              <a:off x="7444080" y="4951440"/>
              <a:ext cx="179640" cy="177480"/>
            </a:xfrm>
            <a:custGeom>
              <a:avLst/>
              <a:gdLst/>
              <a:ahLst/>
              <a:cxnLst/>
              <a:rect l="l" t="t" r="r" b="b"/>
              <a:pathLst>
                <a:path w="3968" h="3926" extrusionOk="0">
                  <a:moveTo>
                    <a:pt x="3952" y="487"/>
                  </a:moveTo>
                  <a:cubicBezTo>
                    <a:pt x="3937" y="450"/>
                    <a:pt x="3900" y="426"/>
                    <a:pt x="3860" y="426"/>
                  </a:cubicBezTo>
                  <a:lnTo>
                    <a:pt x="3542" y="426"/>
                  </a:lnTo>
                  <a:lnTo>
                    <a:pt x="3542" y="108"/>
                  </a:lnTo>
                  <a:cubicBezTo>
                    <a:pt x="3542" y="67"/>
                    <a:pt x="3518" y="31"/>
                    <a:pt x="3480" y="15"/>
                  </a:cubicBezTo>
                  <a:cubicBezTo>
                    <a:pt x="3443" y="0"/>
                    <a:pt x="3400" y="8"/>
                    <a:pt x="3371" y="37"/>
                  </a:cubicBezTo>
                  <a:lnTo>
                    <a:pt x="3044" y="364"/>
                  </a:lnTo>
                  <a:cubicBezTo>
                    <a:pt x="2732" y="151"/>
                    <a:pt x="2355" y="27"/>
                    <a:pt x="1949" y="27"/>
                  </a:cubicBezTo>
                  <a:cubicBezTo>
                    <a:pt x="874" y="27"/>
                    <a:pt x="0" y="901"/>
                    <a:pt x="0" y="1976"/>
                  </a:cubicBezTo>
                  <a:cubicBezTo>
                    <a:pt x="0" y="3052"/>
                    <a:pt x="874" y="3926"/>
                    <a:pt x="1949" y="3926"/>
                  </a:cubicBezTo>
                  <a:cubicBezTo>
                    <a:pt x="3024" y="3926"/>
                    <a:pt x="3899" y="3052"/>
                    <a:pt x="3899" y="1976"/>
                  </a:cubicBezTo>
                  <a:cubicBezTo>
                    <a:pt x="3899" y="1593"/>
                    <a:pt x="3787" y="1234"/>
                    <a:pt x="3595" y="932"/>
                  </a:cubicBezTo>
                  <a:lnTo>
                    <a:pt x="3931" y="596"/>
                  </a:lnTo>
                  <a:cubicBezTo>
                    <a:pt x="3959" y="568"/>
                    <a:pt x="3968" y="525"/>
                    <a:pt x="3952" y="487"/>
                  </a:cubicBezTo>
                  <a:close/>
                  <a:moveTo>
                    <a:pt x="3342" y="484"/>
                  </a:moveTo>
                  <a:lnTo>
                    <a:pt x="3019" y="807"/>
                  </a:lnTo>
                  <a:lnTo>
                    <a:pt x="3019" y="672"/>
                  </a:lnTo>
                  <a:lnTo>
                    <a:pt x="3342" y="349"/>
                  </a:lnTo>
                  <a:lnTo>
                    <a:pt x="3342" y="484"/>
                  </a:lnTo>
                  <a:close/>
                  <a:moveTo>
                    <a:pt x="2483" y="1976"/>
                  </a:moveTo>
                  <a:cubicBezTo>
                    <a:pt x="2483" y="2271"/>
                    <a:pt x="2243" y="2510"/>
                    <a:pt x="1949" y="2510"/>
                  </a:cubicBezTo>
                  <a:cubicBezTo>
                    <a:pt x="1655" y="2510"/>
                    <a:pt x="1416" y="2271"/>
                    <a:pt x="1416" y="1976"/>
                  </a:cubicBezTo>
                  <a:cubicBezTo>
                    <a:pt x="1416" y="1682"/>
                    <a:pt x="1655" y="1443"/>
                    <a:pt x="1949" y="1443"/>
                  </a:cubicBezTo>
                  <a:cubicBezTo>
                    <a:pt x="2071" y="1443"/>
                    <a:pt x="2184" y="1484"/>
                    <a:pt x="2273" y="1553"/>
                  </a:cubicBezTo>
                  <a:lnTo>
                    <a:pt x="2099" y="1728"/>
                  </a:lnTo>
                  <a:cubicBezTo>
                    <a:pt x="2055" y="1702"/>
                    <a:pt x="2004" y="1686"/>
                    <a:pt x="1949" y="1686"/>
                  </a:cubicBezTo>
                  <a:cubicBezTo>
                    <a:pt x="1790" y="1686"/>
                    <a:pt x="1659" y="1817"/>
                    <a:pt x="1659" y="1976"/>
                  </a:cubicBezTo>
                  <a:cubicBezTo>
                    <a:pt x="1659" y="2136"/>
                    <a:pt x="1790" y="2267"/>
                    <a:pt x="1949" y="2267"/>
                  </a:cubicBezTo>
                  <a:cubicBezTo>
                    <a:pt x="2109" y="2267"/>
                    <a:pt x="2239" y="2136"/>
                    <a:pt x="2239" y="1976"/>
                  </a:cubicBezTo>
                  <a:cubicBezTo>
                    <a:pt x="2239" y="1944"/>
                    <a:pt x="2234" y="1914"/>
                    <a:pt x="2225" y="1885"/>
                  </a:cubicBezTo>
                  <a:lnTo>
                    <a:pt x="2407" y="1703"/>
                  </a:lnTo>
                  <a:cubicBezTo>
                    <a:pt x="2455" y="1783"/>
                    <a:pt x="2483" y="1876"/>
                    <a:pt x="2483" y="1976"/>
                  </a:cubicBezTo>
                  <a:close/>
                  <a:moveTo>
                    <a:pt x="2416" y="1411"/>
                  </a:moveTo>
                  <a:cubicBezTo>
                    <a:pt x="2289" y="1306"/>
                    <a:pt x="2126" y="1243"/>
                    <a:pt x="1949" y="1243"/>
                  </a:cubicBezTo>
                  <a:cubicBezTo>
                    <a:pt x="1545" y="1243"/>
                    <a:pt x="1216" y="1572"/>
                    <a:pt x="1216" y="1976"/>
                  </a:cubicBezTo>
                  <a:cubicBezTo>
                    <a:pt x="1216" y="2381"/>
                    <a:pt x="1545" y="2710"/>
                    <a:pt x="1949" y="2710"/>
                  </a:cubicBezTo>
                  <a:cubicBezTo>
                    <a:pt x="2354" y="2710"/>
                    <a:pt x="2683" y="2381"/>
                    <a:pt x="2683" y="1976"/>
                  </a:cubicBezTo>
                  <a:cubicBezTo>
                    <a:pt x="2683" y="1821"/>
                    <a:pt x="2634" y="1677"/>
                    <a:pt x="2551" y="1558"/>
                  </a:cubicBezTo>
                  <a:lnTo>
                    <a:pt x="2861" y="1249"/>
                  </a:lnTo>
                  <a:cubicBezTo>
                    <a:pt x="3020" y="1448"/>
                    <a:pt x="3116" y="1701"/>
                    <a:pt x="3116" y="1976"/>
                  </a:cubicBezTo>
                  <a:cubicBezTo>
                    <a:pt x="3116" y="2620"/>
                    <a:pt x="2593" y="3143"/>
                    <a:pt x="1949" y="3143"/>
                  </a:cubicBezTo>
                  <a:cubicBezTo>
                    <a:pt x="1306" y="3143"/>
                    <a:pt x="783" y="2620"/>
                    <a:pt x="783" y="1976"/>
                  </a:cubicBezTo>
                  <a:cubicBezTo>
                    <a:pt x="783" y="1333"/>
                    <a:pt x="1306" y="809"/>
                    <a:pt x="1949" y="809"/>
                  </a:cubicBezTo>
                  <a:cubicBezTo>
                    <a:pt x="2246" y="809"/>
                    <a:pt x="2517" y="921"/>
                    <a:pt x="2723" y="1104"/>
                  </a:cubicBezTo>
                  <a:lnTo>
                    <a:pt x="2416" y="1411"/>
                  </a:lnTo>
                  <a:close/>
                  <a:moveTo>
                    <a:pt x="3699" y="1976"/>
                  </a:moveTo>
                  <a:cubicBezTo>
                    <a:pt x="3699" y="2941"/>
                    <a:pt x="2914" y="3726"/>
                    <a:pt x="1949" y="3726"/>
                  </a:cubicBezTo>
                  <a:cubicBezTo>
                    <a:pt x="985" y="3726"/>
                    <a:pt x="200" y="2941"/>
                    <a:pt x="200" y="1976"/>
                  </a:cubicBezTo>
                  <a:cubicBezTo>
                    <a:pt x="200" y="1012"/>
                    <a:pt x="985" y="227"/>
                    <a:pt x="1949" y="227"/>
                  </a:cubicBezTo>
                  <a:cubicBezTo>
                    <a:pt x="2300" y="227"/>
                    <a:pt x="2626" y="331"/>
                    <a:pt x="2900" y="509"/>
                  </a:cubicBezTo>
                  <a:lnTo>
                    <a:pt x="2849" y="560"/>
                  </a:lnTo>
                  <a:cubicBezTo>
                    <a:pt x="2830" y="578"/>
                    <a:pt x="2819" y="604"/>
                    <a:pt x="2819" y="630"/>
                  </a:cubicBezTo>
                  <a:lnTo>
                    <a:pt x="2819" y="923"/>
                  </a:lnTo>
                  <a:cubicBezTo>
                    <a:pt x="2583" y="727"/>
                    <a:pt x="2280" y="609"/>
                    <a:pt x="1949" y="609"/>
                  </a:cubicBezTo>
                  <a:cubicBezTo>
                    <a:pt x="1196" y="609"/>
                    <a:pt x="583" y="1223"/>
                    <a:pt x="583" y="1976"/>
                  </a:cubicBezTo>
                  <a:cubicBezTo>
                    <a:pt x="583" y="2730"/>
                    <a:pt x="1196" y="3343"/>
                    <a:pt x="1949" y="3343"/>
                  </a:cubicBezTo>
                  <a:cubicBezTo>
                    <a:pt x="2703" y="3343"/>
                    <a:pt x="3316" y="2730"/>
                    <a:pt x="3316" y="1976"/>
                  </a:cubicBezTo>
                  <a:cubicBezTo>
                    <a:pt x="3316" y="1665"/>
                    <a:pt x="3212" y="1378"/>
                    <a:pt x="3036" y="1148"/>
                  </a:cubicBezTo>
                  <a:lnTo>
                    <a:pt x="3337" y="1148"/>
                  </a:lnTo>
                  <a:cubicBezTo>
                    <a:pt x="3364" y="1148"/>
                    <a:pt x="3389" y="1138"/>
                    <a:pt x="3408" y="1119"/>
                  </a:cubicBezTo>
                  <a:lnTo>
                    <a:pt x="3450" y="1078"/>
                  </a:lnTo>
                  <a:cubicBezTo>
                    <a:pt x="3608" y="1341"/>
                    <a:pt x="3699" y="1648"/>
                    <a:pt x="3699" y="1976"/>
                  </a:cubicBezTo>
                  <a:close/>
                  <a:moveTo>
                    <a:pt x="3296" y="948"/>
                  </a:moveTo>
                  <a:lnTo>
                    <a:pt x="3161" y="948"/>
                  </a:lnTo>
                  <a:lnTo>
                    <a:pt x="3483" y="626"/>
                  </a:lnTo>
                  <a:lnTo>
                    <a:pt x="3619" y="626"/>
                  </a:lnTo>
                  <a:lnTo>
                    <a:pt x="3296" y="9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99;p9">
              <a:extLst>
                <a:ext uri="{FF2B5EF4-FFF2-40B4-BE49-F238E27FC236}">
                  <a16:creationId xmlns:a16="http://schemas.microsoft.com/office/drawing/2014/main" id="{06DBA39C-C908-0097-D4AA-821B79140C84}"/>
                </a:ext>
              </a:extLst>
            </p:cNvPr>
            <p:cNvSpPr/>
            <p:nvPr/>
          </p:nvSpPr>
          <p:spPr>
            <a:xfrm>
              <a:off x="1629720" y="3706920"/>
              <a:ext cx="5665459" cy="116640"/>
            </a:xfrm>
            <a:prstGeom prst="homePlate">
              <a:avLst>
                <a:gd name="adj" fmla="val 50000"/>
              </a:avLst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700;p9">
              <a:extLst>
                <a:ext uri="{FF2B5EF4-FFF2-40B4-BE49-F238E27FC236}">
                  <a16:creationId xmlns:a16="http://schemas.microsoft.com/office/drawing/2014/main" id="{44196016-4DBF-DFC8-65D4-33FFB8390F02}"/>
                </a:ext>
              </a:extLst>
            </p:cNvPr>
            <p:cNvSpPr/>
            <p:nvPr/>
          </p:nvSpPr>
          <p:spPr>
            <a:xfrm>
              <a:off x="1680120" y="3585600"/>
              <a:ext cx="389160" cy="389160"/>
            </a:xfrm>
            <a:prstGeom prst="ellipse">
              <a:avLst/>
            </a:prstGeom>
            <a:solidFill>
              <a:schemeClr val="lt1"/>
            </a:solidFill>
            <a:ln w="381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117"/>
                </a:srgbClr>
              </a:outerShdw>
            </a:effectLst>
          </p:spPr>
          <p:txBody>
            <a:bodyPr spcFirstLastPara="1" wrap="square" lIns="0" tIns="0" rIns="0" bIns="0" anchor="ctr" anchorCtr="1">
              <a:norm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65"/>
                <a:buFont typeface="Arial"/>
                <a:buNone/>
              </a:pPr>
              <a:r>
                <a:rPr lang="en-US" sz="1665" b="0" i="0" u="none" strike="noStrike" cap="none">
                  <a:solidFill>
                    <a:srgbClr val="FF3737"/>
                  </a:solidFill>
                  <a:latin typeface="Calibri"/>
                  <a:ea typeface="Calibri"/>
                  <a:cs typeface="Calibri"/>
                  <a:sym typeface="Calibri"/>
                </a:rPr>
                <a:t>1</a:t>
              </a:r>
              <a:endParaRPr sz="16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701;p9">
              <a:extLst>
                <a:ext uri="{FF2B5EF4-FFF2-40B4-BE49-F238E27FC236}">
                  <a16:creationId xmlns:a16="http://schemas.microsoft.com/office/drawing/2014/main" id="{84207680-6392-B6A5-44A1-A9EFAD84A092}"/>
                </a:ext>
              </a:extLst>
            </p:cNvPr>
            <p:cNvSpPr/>
            <p:nvPr/>
          </p:nvSpPr>
          <p:spPr>
            <a:xfrm>
              <a:off x="4509720" y="3585600"/>
              <a:ext cx="389160" cy="389160"/>
            </a:xfrm>
            <a:prstGeom prst="ellipse">
              <a:avLst/>
            </a:prstGeom>
            <a:solidFill>
              <a:schemeClr val="lt1"/>
            </a:solidFill>
            <a:ln w="381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117"/>
                </a:srgbClr>
              </a:outerShdw>
            </a:effectLst>
          </p:spPr>
          <p:txBody>
            <a:bodyPr spcFirstLastPara="1" wrap="square" lIns="0" tIns="0" rIns="0" bIns="0" anchor="ctr" anchorCtr="1">
              <a:norm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65"/>
                <a:buFont typeface="Arial"/>
                <a:buNone/>
              </a:pPr>
              <a:r>
                <a:rPr lang="en-US" sz="1665" b="0" i="0" u="none" strike="noStrike" cap="none">
                  <a:solidFill>
                    <a:srgbClr val="FF3737"/>
                  </a:solidFill>
                  <a:latin typeface="Calibri"/>
                  <a:ea typeface="Calibri"/>
                  <a:cs typeface="Calibri"/>
                  <a:sym typeface="Calibri"/>
                </a:rPr>
                <a:t>3</a:t>
              </a:r>
              <a:endParaRPr sz="16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704;p9">
              <a:extLst>
                <a:ext uri="{FF2B5EF4-FFF2-40B4-BE49-F238E27FC236}">
                  <a16:creationId xmlns:a16="http://schemas.microsoft.com/office/drawing/2014/main" id="{F7F16B6C-7262-3587-7EC8-3DDFC65F21C3}"/>
                </a:ext>
              </a:extLst>
            </p:cNvPr>
            <p:cNvSpPr/>
            <p:nvPr/>
          </p:nvSpPr>
          <p:spPr>
            <a:xfrm>
              <a:off x="3094920" y="3585600"/>
              <a:ext cx="389160" cy="389160"/>
            </a:xfrm>
            <a:prstGeom prst="ellipse">
              <a:avLst/>
            </a:prstGeom>
            <a:solidFill>
              <a:schemeClr val="lt1"/>
            </a:solidFill>
            <a:ln w="381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117"/>
                </a:srgbClr>
              </a:outerShdw>
            </a:effectLst>
          </p:spPr>
          <p:txBody>
            <a:bodyPr spcFirstLastPara="1" wrap="square" lIns="0" tIns="0" rIns="0" bIns="0" anchor="ctr" anchorCtr="1">
              <a:norm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65"/>
                <a:buFont typeface="Arial"/>
                <a:buNone/>
              </a:pPr>
              <a:r>
                <a:rPr lang="en-US" sz="1665" b="0" i="0" u="none" strike="noStrike" cap="none">
                  <a:solidFill>
                    <a:srgbClr val="FF3737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  <a:endParaRPr sz="16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705;p9">
              <a:extLst>
                <a:ext uri="{FF2B5EF4-FFF2-40B4-BE49-F238E27FC236}">
                  <a16:creationId xmlns:a16="http://schemas.microsoft.com/office/drawing/2014/main" id="{AF4D9C6C-3DC9-2CAF-DBD7-31A94C1D2215}"/>
                </a:ext>
              </a:extLst>
            </p:cNvPr>
            <p:cNvSpPr/>
            <p:nvPr/>
          </p:nvSpPr>
          <p:spPr>
            <a:xfrm>
              <a:off x="5924520" y="3585600"/>
              <a:ext cx="389160" cy="389160"/>
            </a:xfrm>
            <a:prstGeom prst="ellipse">
              <a:avLst/>
            </a:prstGeom>
            <a:solidFill>
              <a:schemeClr val="lt1"/>
            </a:solidFill>
            <a:ln w="381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117"/>
                </a:srgbClr>
              </a:outerShdw>
            </a:effectLst>
          </p:spPr>
          <p:txBody>
            <a:bodyPr spcFirstLastPara="1" wrap="square" lIns="0" tIns="0" rIns="0" bIns="0" anchor="ctr" anchorCtr="1">
              <a:norm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65"/>
                <a:buFont typeface="Arial"/>
                <a:buNone/>
              </a:pPr>
              <a:r>
                <a:rPr lang="en-US" sz="1665" b="0" i="0" u="none" strike="noStrike" cap="none">
                  <a:solidFill>
                    <a:srgbClr val="FF3737"/>
                  </a:solidFill>
                  <a:latin typeface="Calibri"/>
                  <a:ea typeface="Calibri"/>
                  <a:cs typeface="Calibri"/>
                  <a:sym typeface="Calibri"/>
                </a:rPr>
                <a:t>4</a:t>
              </a:r>
              <a:endParaRPr sz="16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25" name="Google Shape;707;p9">
              <a:extLst>
                <a:ext uri="{FF2B5EF4-FFF2-40B4-BE49-F238E27FC236}">
                  <a16:creationId xmlns:a16="http://schemas.microsoft.com/office/drawing/2014/main" id="{58C31766-9101-D435-4785-5DCBF3C85825}"/>
                </a:ext>
              </a:extLst>
            </p:cNvPr>
            <p:cNvCxnSpPr/>
            <p:nvPr/>
          </p:nvCxnSpPr>
          <p:spPr>
            <a:xfrm>
              <a:off x="1874520" y="3974760"/>
              <a:ext cx="0" cy="799920"/>
            </a:xfrm>
            <a:prstGeom prst="straightConnector1">
              <a:avLst/>
            </a:prstGeom>
            <a:noFill/>
            <a:ln w="9525" cap="rnd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6" name="Google Shape;708;p9">
              <a:extLst>
                <a:ext uri="{FF2B5EF4-FFF2-40B4-BE49-F238E27FC236}">
                  <a16:creationId xmlns:a16="http://schemas.microsoft.com/office/drawing/2014/main" id="{56B87B2D-07D9-BC78-06FC-7A26464105E5}"/>
                </a:ext>
              </a:extLst>
            </p:cNvPr>
            <p:cNvCxnSpPr/>
            <p:nvPr/>
          </p:nvCxnSpPr>
          <p:spPr>
            <a:xfrm>
              <a:off x="4704120" y="3974760"/>
              <a:ext cx="0" cy="818640"/>
            </a:xfrm>
            <a:prstGeom prst="straightConnector1">
              <a:avLst/>
            </a:prstGeom>
            <a:noFill/>
            <a:ln w="9525" cap="rnd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9" name="Google Shape;711;p9">
              <a:extLst>
                <a:ext uri="{FF2B5EF4-FFF2-40B4-BE49-F238E27FC236}">
                  <a16:creationId xmlns:a16="http://schemas.microsoft.com/office/drawing/2014/main" id="{7B44F198-1624-7200-C797-5C90DEF54AEB}"/>
                </a:ext>
              </a:extLst>
            </p:cNvPr>
            <p:cNvCxnSpPr/>
            <p:nvPr/>
          </p:nvCxnSpPr>
          <p:spPr>
            <a:xfrm>
              <a:off x="6118920" y="2766960"/>
              <a:ext cx="0" cy="818640"/>
            </a:xfrm>
            <a:prstGeom prst="straightConnector1">
              <a:avLst/>
            </a:prstGeom>
            <a:noFill/>
            <a:ln w="9525" cap="rnd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1" name="Google Shape;713;p9">
              <a:extLst>
                <a:ext uri="{FF2B5EF4-FFF2-40B4-BE49-F238E27FC236}">
                  <a16:creationId xmlns:a16="http://schemas.microsoft.com/office/drawing/2014/main" id="{4F4B47B6-0DEF-9AD0-DE17-C772F6F3E540}"/>
                </a:ext>
              </a:extLst>
            </p:cNvPr>
            <p:cNvCxnSpPr/>
            <p:nvPr/>
          </p:nvCxnSpPr>
          <p:spPr>
            <a:xfrm>
              <a:off x="3284640" y="2766960"/>
              <a:ext cx="0" cy="818640"/>
            </a:xfrm>
            <a:prstGeom prst="straightConnector1">
              <a:avLst/>
            </a:prstGeom>
            <a:noFill/>
            <a:ln w="9525" cap="rnd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32" name="Google Shape;714;p9">
            <a:extLst>
              <a:ext uri="{FF2B5EF4-FFF2-40B4-BE49-F238E27FC236}">
                <a16:creationId xmlns:a16="http://schemas.microsoft.com/office/drawing/2014/main" id="{B28B3ACE-E679-28A9-F95B-35BA7D6F4BDA}"/>
              </a:ext>
            </a:extLst>
          </p:cNvPr>
          <p:cNvGrpSpPr/>
          <p:nvPr/>
        </p:nvGrpSpPr>
        <p:grpSpPr>
          <a:xfrm>
            <a:off x="3548110" y="4715195"/>
            <a:ext cx="2334976" cy="1396039"/>
            <a:chOff x="756360" y="2203920"/>
            <a:chExt cx="2241720" cy="1246463"/>
          </a:xfrm>
        </p:grpSpPr>
        <p:sp>
          <p:nvSpPr>
            <p:cNvPr id="133" name="Google Shape;715;p9">
              <a:extLst>
                <a:ext uri="{FF2B5EF4-FFF2-40B4-BE49-F238E27FC236}">
                  <a16:creationId xmlns:a16="http://schemas.microsoft.com/office/drawing/2014/main" id="{8E494852-E0F3-9882-FAE4-01C305D0DAAA}"/>
                </a:ext>
              </a:extLst>
            </p:cNvPr>
            <p:cNvSpPr/>
            <p:nvPr/>
          </p:nvSpPr>
          <p:spPr>
            <a:xfrm>
              <a:off x="871920" y="2544840"/>
              <a:ext cx="2010600" cy="9055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45000" rIns="90000" bIns="450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vi-VN" sz="2000" b="0" i="0" u="none" strike="noStrike" cap="none" dirty="0">
                  <a:solidFill>
                    <a:srgbClr val="595959"/>
                  </a:solidFill>
                  <a:latin typeface="Times New Roman" panose="02020603050405020304" pitchFamily="18" charset="0"/>
                  <a:ea typeface="Calibri"/>
                  <a:cs typeface="Times New Roman" panose="02020603050405020304" pitchFamily="18" charset="0"/>
                  <a:sym typeface="Calibri"/>
                </a:rPr>
                <a:t>Đăng nhập, chọn sản phẩm và ấn vào thêm giỏ hàng</a:t>
              </a:r>
              <a:endParaRPr sz="20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34" name="Google Shape;716;p9">
              <a:extLst>
                <a:ext uri="{FF2B5EF4-FFF2-40B4-BE49-F238E27FC236}">
                  <a16:creationId xmlns:a16="http://schemas.microsoft.com/office/drawing/2014/main" id="{6D434B11-0F31-FC22-216A-DDFA0A355083}"/>
                </a:ext>
              </a:extLst>
            </p:cNvPr>
            <p:cNvSpPr/>
            <p:nvPr/>
          </p:nvSpPr>
          <p:spPr>
            <a:xfrm>
              <a:off x="756360" y="2203920"/>
              <a:ext cx="2241720" cy="4109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45000" rIns="90000" bIns="450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2400" b="1" i="0" u="none" strike="noStrike" cap="none" dirty="0">
                  <a:solidFill>
                    <a:srgbClr val="595959"/>
                  </a:solidFill>
                  <a:latin typeface="Times New Roman" panose="02020603050405020304" pitchFamily="18" charset="0"/>
                  <a:ea typeface="Calibri"/>
                  <a:cs typeface="Times New Roman" panose="02020603050405020304" pitchFamily="18" charset="0"/>
                  <a:sym typeface="Calibri"/>
                </a:rPr>
                <a:t>KHÁCH HÀNG</a:t>
              </a:r>
              <a:endParaRPr sz="24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endParaRPr>
            </a:p>
          </p:txBody>
        </p:sp>
      </p:grpSp>
      <p:sp>
        <p:nvSpPr>
          <p:cNvPr id="198" name="TextBox 2">
            <a:extLst>
              <a:ext uri="{FF2B5EF4-FFF2-40B4-BE49-F238E27FC236}">
                <a16:creationId xmlns:a16="http://schemas.microsoft.com/office/drawing/2014/main" id="{7F70E696-9F81-9004-B3AD-5345A9EDCA63}"/>
              </a:ext>
            </a:extLst>
          </p:cNvPr>
          <p:cNvSpPr txBox="1"/>
          <p:nvPr/>
        </p:nvSpPr>
        <p:spPr>
          <a:xfrm>
            <a:off x="1590820" y="2096008"/>
            <a:ext cx="10942581" cy="1143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70"/>
              </a:lnSpc>
            </a:pPr>
            <a:r>
              <a:rPr lang="vi-VN" sz="4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2.4.1 Chức năng Thanh toán đơn hàng</a:t>
            </a:r>
            <a:endParaRPr lang="en-US" sz="4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99" name="Google Shape;714;p9">
            <a:extLst>
              <a:ext uri="{FF2B5EF4-FFF2-40B4-BE49-F238E27FC236}">
                <a16:creationId xmlns:a16="http://schemas.microsoft.com/office/drawing/2014/main" id="{FC2E0EE1-FC7C-242B-EC1E-A4E1ABED1479}"/>
              </a:ext>
            </a:extLst>
          </p:cNvPr>
          <p:cNvGrpSpPr/>
          <p:nvPr/>
        </p:nvGrpSpPr>
        <p:grpSpPr>
          <a:xfrm>
            <a:off x="8731123" y="4769675"/>
            <a:ext cx="2334976" cy="1088263"/>
            <a:chOff x="756360" y="2203920"/>
            <a:chExt cx="2241720" cy="971663"/>
          </a:xfrm>
        </p:grpSpPr>
        <p:sp>
          <p:nvSpPr>
            <p:cNvPr id="200" name="Google Shape;715;p9">
              <a:extLst>
                <a:ext uri="{FF2B5EF4-FFF2-40B4-BE49-F238E27FC236}">
                  <a16:creationId xmlns:a16="http://schemas.microsoft.com/office/drawing/2014/main" id="{B6FFEAC6-AF01-91DE-5A3D-770A892CA3D0}"/>
                </a:ext>
              </a:extLst>
            </p:cNvPr>
            <p:cNvSpPr/>
            <p:nvPr/>
          </p:nvSpPr>
          <p:spPr>
            <a:xfrm>
              <a:off x="871920" y="2544840"/>
              <a:ext cx="2010600" cy="6307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45000" rIns="90000" bIns="450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vi-VN" sz="2000" b="0" i="0" u="none" strike="noStrike" cap="none" dirty="0">
                  <a:solidFill>
                    <a:schemeClr val="dk1"/>
                  </a:solidFill>
                  <a:latin typeface="Times New Roman" panose="02020603050405020304" pitchFamily="18" charset="0"/>
                  <a:ea typeface="Arial"/>
                  <a:cs typeface="Times New Roman" panose="02020603050405020304" pitchFamily="18" charset="0"/>
                  <a:sym typeface="Arial"/>
                </a:rPr>
                <a:t>Chuyển sang trang thanh toán online </a:t>
              </a:r>
              <a:endParaRPr sz="20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201" name="Google Shape;716;p9">
              <a:extLst>
                <a:ext uri="{FF2B5EF4-FFF2-40B4-BE49-F238E27FC236}">
                  <a16:creationId xmlns:a16="http://schemas.microsoft.com/office/drawing/2014/main" id="{835699FF-B247-CAF4-8116-1C5AF538B01D}"/>
                </a:ext>
              </a:extLst>
            </p:cNvPr>
            <p:cNvSpPr/>
            <p:nvPr/>
          </p:nvSpPr>
          <p:spPr>
            <a:xfrm>
              <a:off x="756360" y="2203920"/>
              <a:ext cx="2241720" cy="4109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45000" rIns="90000" bIns="450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vi-VN" sz="2400" b="1" i="0" u="none" strike="noStrike" cap="none" dirty="0">
                  <a:solidFill>
                    <a:srgbClr val="595959"/>
                  </a:solidFill>
                  <a:latin typeface="Times New Roman" panose="02020603050405020304" pitchFamily="18" charset="0"/>
                  <a:ea typeface="Calibri"/>
                  <a:cs typeface="Times New Roman" panose="02020603050405020304" pitchFamily="18" charset="0"/>
                  <a:sym typeface="Calibri"/>
                </a:rPr>
                <a:t>ĐẶT HÀNG</a:t>
              </a:r>
              <a:endParaRPr sz="24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endParaRPr>
            </a:p>
          </p:txBody>
        </p:sp>
      </p:grpSp>
      <p:grpSp>
        <p:nvGrpSpPr>
          <p:cNvPr id="202" name="Google Shape;714;p9">
            <a:extLst>
              <a:ext uri="{FF2B5EF4-FFF2-40B4-BE49-F238E27FC236}">
                <a16:creationId xmlns:a16="http://schemas.microsoft.com/office/drawing/2014/main" id="{5F8E0ABD-73E8-95CC-C09F-CA50F80DCD8F}"/>
              </a:ext>
            </a:extLst>
          </p:cNvPr>
          <p:cNvGrpSpPr/>
          <p:nvPr/>
        </p:nvGrpSpPr>
        <p:grpSpPr>
          <a:xfrm>
            <a:off x="5299782" y="7750942"/>
            <a:ext cx="2334976" cy="1396039"/>
            <a:chOff x="756360" y="2203920"/>
            <a:chExt cx="2241720" cy="1246463"/>
          </a:xfrm>
        </p:grpSpPr>
        <p:sp>
          <p:nvSpPr>
            <p:cNvPr id="203" name="Google Shape;715;p9">
              <a:extLst>
                <a:ext uri="{FF2B5EF4-FFF2-40B4-BE49-F238E27FC236}">
                  <a16:creationId xmlns:a16="http://schemas.microsoft.com/office/drawing/2014/main" id="{8521F966-37D6-0EF2-A446-D289249E963D}"/>
                </a:ext>
              </a:extLst>
            </p:cNvPr>
            <p:cNvSpPr/>
            <p:nvPr/>
          </p:nvSpPr>
          <p:spPr>
            <a:xfrm>
              <a:off x="871920" y="2544840"/>
              <a:ext cx="2010600" cy="9055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45000" rIns="90000" bIns="450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vi-VN" sz="2000" b="0" i="0" u="none" strike="noStrike" cap="none" dirty="0">
                  <a:solidFill>
                    <a:srgbClr val="595959"/>
                  </a:solidFill>
                  <a:latin typeface="Times New Roman" panose="02020603050405020304" pitchFamily="18" charset="0"/>
                  <a:ea typeface="Calibri"/>
                  <a:cs typeface="Times New Roman" panose="02020603050405020304" pitchFamily="18" charset="0"/>
                  <a:sym typeface="Calibri"/>
                </a:rPr>
                <a:t>Chọn sản phẩm cần mua và nhập thông tin đặt hàng</a:t>
              </a:r>
              <a:endParaRPr sz="20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204" name="Google Shape;716;p9">
              <a:extLst>
                <a:ext uri="{FF2B5EF4-FFF2-40B4-BE49-F238E27FC236}">
                  <a16:creationId xmlns:a16="http://schemas.microsoft.com/office/drawing/2014/main" id="{880AA14B-CB32-4B79-5D3E-DC0FFB8A0C56}"/>
                </a:ext>
              </a:extLst>
            </p:cNvPr>
            <p:cNvSpPr/>
            <p:nvPr/>
          </p:nvSpPr>
          <p:spPr>
            <a:xfrm>
              <a:off x="756360" y="2203920"/>
              <a:ext cx="2241720" cy="4109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45000" rIns="90000" bIns="450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2400" b="1" i="0" u="none" strike="noStrike" cap="none" dirty="0">
                  <a:solidFill>
                    <a:srgbClr val="595959"/>
                  </a:solidFill>
                  <a:latin typeface="Times New Roman" panose="02020603050405020304" pitchFamily="18" charset="0"/>
                  <a:ea typeface="Calibri"/>
                  <a:cs typeface="Times New Roman" panose="02020603050405020304" pitchFamily="18" charset="0"/>
                  <a:sym typeface="Calibri"/>
                </a:rPr>
                <a:t>KHÁCH HÀNG</a:t>
              </a:r>
              <a:endParaRPr sz="24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endParaRPr>
            </a:p>
          </p:txBody>
        </p:sp>
      </p:grpSp>
      <p:grpSp>
        <p:nvGrpSpPr>
          <p:cNvPr id="205" name="Google Shape;714;p9">
            <a:extLst>
              <a:ext uri="{FF2B5EF4-FFF2-40B4-BE49-F238E27FC236}">
                <a16:creationId xmlns:a16="http://schemas.microsoft.com/office/drawing/2014/main" id="{B7977974-4B9E-336C-043F-D16A4ECA1353}"/>
              </a:ext>
            </a:extLst>
          </p:cNvPr>
          <p:cNvGrpSpPr/>
          <p:nvPr/>
        </p:nvGrpSpPr>
        <p:grpSpPr>
          <a:xfrm>
            <a:off x="11805025" y="7639034"/>
            <a:ext cx="2334976" cy="1808723"/>
            <a:chOff x="756360" y="2203920"/>
            <a:chExt cx="2241720" cy="776110"/>
          </a:xfrm>
        </p:grpSpPr>
        <p:sp>
          <p:nvSpPr>
            <p:cNvPr id="206" name="Google Shape;715;p9">
              <a:extLst>
                <a:ext uri="{FF2B5EF4-FFF2-40B4-BE49-F238E27FC236}">
                  <a16:creationId xmlns:a16="http://schemas.microsoft.com/office/drawing/2014/main" id="{61701770-C221-23EE-F9CA-7C2D9EA47B0E}"/>
                </a:ext>
              </a:extLst>
            </p:cNvPr>
            <p:cNvSpPr/>
            <p:nvPr/>
          </p:nvSpPr>
          <p:spPr>
            <a:xfrm>
              <a:off x="871920" y="2544840"/>
              <a:ext cx="2010600" cy="4351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45000" rIns="90000" bIns="450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vi-VN" sz="2000" dirty="0">
                  <a:solidFill>
                    <a:srgbClr val="595959"/>
                  </a:solidFill>
                  <a:latin typeface="Times New Roman" panose="02020603050405020304" pitchFamily="18" charset="0"/>
                  <a:ea typeface="Arial"/>
                  <a:cs typeface="Times New Roman" panose="02020603050405020304" pitchFamily="18" charset="0"/>
                  <a:sym typeface="Calibri"/>
                </a:rPr>
                <a:t>Cửa hàng xác nhận đơn hàng và vận chuyển</a:t>
              </a:r>
              <a:endParaRPr sz="20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207" name="Google Shape;716;p9">
              <a:extLst>
                <a:ext uri="{FF2B5EF4-FFF2-40B4-BE49-F238E27FC236}">
                  <a16:creationId xmlns:a16="http://schemas.microsoft.com/office/drawing/2014/main" id="{E30AB74E-2BF0-24FB-2A9D-C0413C6C9DE9}"/>
                </a:ext>
              </a:extLst>
            </p:cNvPr>
            <p:cNvSpPr/>
            <p:nvPr/>
          </p:nvSpPr>
          <p:spPr>
            <a:xfrm>
              <a:off x="756360" y="2203920"/>
              <a:ext cx="2241720" cy="3559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45000" rIns="90000" bIns="450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vi-VN" sz="2400" b="1" i="0" u="none" strike="noStrike" cap="none" dirty="0">
                  <a:solidFill>
                    <a:srgbClr val="595959"/>
                  </a:solidFill>
                  <a:latin typeface="Times New Roman" panose="02020603050405020304" pitchFamily="18" charset="0"/>
                  <a:ea typeface="Calibri"/>
                  <a:cs typeface="Times New Roman" panose="02020603050405020304" pitchFamily="18" charset="0"/>
                  <a:sym typeface="Calibri"/>
                </a:rPr>
                <a:t>XÁC NHẬN DƠN HÀNG </a:t>
              </a:r>
              <a:endParaRPr sz="24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5244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>
          <a:xfrm rot="-2898391">
            <a:off x="6552363" y="5395784"/>
            <a:ext cx="16943989" cy="10081673"/>
          </a:xfrm>
          <a:custGeom>
            <a:avLst/>
            <a:gdLst/>
            <a:ahLst/>
            <a:cxnLst/>
            <a:rect l="l" t="t" r="r" b="b"/>
            <a:pathLst>
              <a:path w="16943989" h="10081673">
                <a:moveTo>
                  <a:pt x="0" y="0"/>
                </a:moveTo>
                <a:lnTo>
                  <a:pt x="16943989" y="0"/>
                </a:lnTo>
                <a:lnTo>
                  <a:pt x="16943989" y="10081673"/>
                </a:lnTo>
                <a:lnTo>
                  <a:pt x="0" y="100816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" name="Freeform 2"/>
          <p:cNvSpPr/>
          <p:nvPr/>
        </p:nvSpPr>
        <p:spPr>
          <a:xfrm>
            <a:off x="-5286711" y="-3086100"/>
            <a:ext cx="13831261" cy="82296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r>
              <a:rPr lang="vi-VN" dirty="0"/>
              <a:t>z</a:t>
            </a:r>
            <a:endParaRPr lang="en-US" dirty="0"/>
          </a:p>
        </p:txBody>
      </p:sp>
      <p:sp>
        <p:nvSpPr>
          <p:cNvPr id="14" name="TextBox 2">
            <a:extLst>
              <a:ext uri="{FF2B5EF4-FFF2-40B4-BE49-F238E27FC236}">
                <a16:creationId xmlns:a16="http://schemas.microsoft.com/office/drawing/2014/main" id="{CABB806A-139F-90C0-9F52-032F34C04F9F}"/>
              </a:ext>
            </a:extLst>
          </p:cNvPr>
          <p:cNvSpPr txBox="1"/>
          <p:nvPr/>
        </p:nvSpPr>
        <p:spPr>
          <a:xfrm>
            <a:off x="1028700" y="1028700"/>
            <a:ext cx="10942581" cy="1143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70"/>
              </a:lnSpc>
            </a:pPr>
            <a:r>
              <a:rPr lang="vi-VN" sz="5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Mô tả một số chức năng</a:t>
            </a:r>
            <a:endParaRPr lang="en-US" sz="5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32" name="Google Shape;714;p9">
            <a:extLst>
              <a:ext uri="{FF2B5EF4-FFF2-40B4-BE49-F238E27FC236}">
                <a16:creationId xmlns:a16="http://schemas.microsoft.com/office/drawing/2014/main" id="{B28B3ACE-E679-28A9-F95B-35BA7D6F4BDA}"/>
              </a:ext>
            </a:extLst>
          </p:cNvPr>
          <p:cNvGrpSpPr/>
          <p:nvPr/>
        </p:nvGrpSpPr>
        <p:grpSpPr>
          <a:xfrm>
            <a:off x="1590820" y="5134691"/>
            <a:ext cx="3767090" cy="3019105"/>
            <a:chOff x="756360" y="2203920"/>
            <a:chExt cx="2241720" cy="2180784"/>
          </a:xfrm>
        </p:grpSpPr>
        <p:sp>
          <p:nvSpPr>
            <p:cNvPr id="133" name="Google Shape;715;p9">
              <a:extLst>
                <a:ext uri="{FF2B5EF4-FFF2-40B4-BE49-F238E27FC236}">
                  <a16:creationId xmlns:a16="http://schemas.microsoft.com/office/drawing/2014/main" id="{8E494852-E0F3-9882-FAE4-01C305D0DAAA}"/>
                </a:ext>
              </a:extLst>
            </p:cNvPr>
            <p:cNvSpPr/>
            <p:nvPr/>
          </p:nvSpPr>
          <p:spPr>
            <a:xfrm>
              <a:off x="871920" y="2544840"/>
              <a:ext cx="2010600" cy="18398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45000" rIns="90000" bIns="450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vi-VN" sz="3200" b="0" i="0" u="none" strike="noStrike" cap="none" dirty="0">
                  <a:solidFill>
                    <a:srgbClr val="595959"/>
                  </a:solidFill>
                  <a:latin typeface="Times New Roman" panose="02020603050405020304" pitchFamily="18" charset="0"/>
                  <a:ea typeface="Calibri"/>
                  <a:cs typeface="Times New Roman" panose="02020603050405020304" pitchFamily="18" charset="0"/>
                  <a:sym typeface="Calibri"/>
                </a:rPr>
                <a:t>Đăng nhập, chọn quản lý sản phẩm</a:t>
              </a:r>
              <a:endParaRPr sz="32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34" name="Google Shape;716;p9">
              <a:extLst>
                <a:ext uri="{FF2B5EF4-FFF2-40B4-BE49-F238E27FC236}">
                  <a16:creationId xmlns:a16="http://schemas.microsoft.com/office/drawing/2014/main" id="{6D434B11-0F31-FC22-216A-DDFA0A355083}"/>
                </a:ext>
              </a:extLst>
            </p:cNvPr>
            <p:cNvSpPr/>
            <p:nvPr/>
          </p:nvSpPr>
          <p:spPr>
            <a:xfrm>
              <a:off x="756360" y="2203920"/>
              <a:ext cx="2241720" cy="5757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45000" rIns="90000" bIns="450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vi-VN" sz="3600" b="1" i="0" u="none" strike="noStrike" cap="none" dirty="0">
                  <a:solidFill>
                    <a:srgbClr val="595959"/>
                  </a:solidFill>
                  <a:latin typeface="Times New Roman" panose="02020603050405020304" pitchFamily="18" charset="0"/>
                  <a:ea typeface="Calibri"/>
                  <a:cs typeface="Times New Roman" panose="02020603050405020304" pitchFamily="18" charset="0"/>
                  <a:sym typeface="Calibri"/>
                </a:rPr>
                <a:t>ADMIN</a:t>
              </a:r>
              <a:endParaRPr sz="36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endParaRPr>
            </a:p>
          </p:txBody>
        </p:sp>
      </p:grpSp>
      <p:sp>
        <p:nvSpPr>
          <p:cNvPr id="198" name="TextBox 2">
            <a:extLst>
              <a:ext uri="{FF2B5EF4-FFF2-40B4-BE49-F238E27FC236}">
                <a16:creationId xmlns:a16="http://schemas.microsoft.com/office/drawing/2014/main" id="{7F70E696-9F81-9004-B3AD-5345A9EDCA63}"/>
              </a:ext>
            </a:extLst>
          </p:cNvPr>
          <p:cNvSpPr txBox="1"/>
          <p:nvPr/>
        </p:nvSpPr>
        <p:spPr>
          <a:xfrm>
            <a:off x="1590820" y="2096008"/>
            <a:ext cx="10942581" cy="1143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70"/>
              </a:lnSpc>
            </a:pPr>
            <a:r>
              <a:rPr lang="vi-VN" sz="4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2.4.2 Chức năng Quản lý sản phẩm</a:t>
            </a:r>
            <a:endParaRPr lang="en-US" sz="4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7FBBC0-4628-6492-4719-C8A37DA5A827}"/>
              </a:ext>
            </a:extLst>
          </p:cNvPr>
          <p:cNvSpPr txBox="1"/>
          <p:nvPr/>
        </p:nvSpPr>
        <p:spPr>
          <a:xfrm>
            <a:off x="6933358" y="4358043"/>
            <a:ext cx="35640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+mj-lt"/>
              </a:rPr>
              <a:t>Thêm, sửa , xóa sản phẩm</a:t>
            </a:r>
            <a:endParaRPr lang="en-US" sz="3600" dirty="0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53CFB4-60DC-B8C6-CA6A-622031490C8B}"/>
              </a:ext>
            </a:extLst>
          </p:cNvPr>
          <p:cNvSpPr txBox="1"/>
          <p:nvPr/>
        </p:nvSpPr>
        <p:spPr>
          <a:xfrm>
            <a:off x="7062110" y="6240820"/>
            <a:ext cx="356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Xem doanh thu cửa hầng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8D0BCAA4-917C-A535-3C6D-CA2E429EBE74}"/>
              </a:ext>
            </a:extLst>
          </p:cNvPr>
          <p:cNvSpPr/>
          <p:nvPr/>
        </p:nvSpPr>
        <p:spPr>
          <a:xfrm rot="19674676">
            <a:off x="5467594" y="513276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719722E3-8FD7-9424-6E14-D9F6DA727671}"/>
              </a:ext>
            </a:extLst>
          </p:cNvPr>
          <p:cNvSpPr/>
          <p:nvPr/>
        </p:nvSpPr>
        <p:spPr>
          <a:xfrm rot="645309">
            <a:off x="5585607" y="6239617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1EF7525-7308-78A3-1FA6-719D1DAC6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7000" y="1737434"/>
            <a:ext cx="7742074" cy="829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880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>
          <a:xfrm rot="-2898391">
            <a:off x="6552363" y="5395784"/>
            <a:ext cx="16943989" cy="10081673"/>
          </a:xfrm>
          <a:custGeom>
            <a:avLst/>
            <a:gdLst/>
            <a:ahLst/>
            <a:cxnLst/>
            <a:rect l="l" t="t" r="r" b="b"/>
            <a:pathLst>
              <a:path w="16943989" h="10081673">
                <a:moveTo>
                  <a:pt x="0" y="0"/>
                </a:moveTo>
                <a:lnTo>
                  <a:pt x="16943989" y="0"/>
                </a:lnTo>
                <a:lnTo>
                  <a:pt x="16943989" y="10081673"/>
                </a:lnTo>
                <a:lnTo>
                  <a:pt x="0" y="100816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" name="Freeform 2"/>
          <p:cNvSpPr/>
          <p:nvPr/>
        </p:nvSpPr>
        <p:spPr>
          <a:xfrm>
            <a:off x="-5286711" y="-3086100"/>
            <a:ext cx="13831261" cy="82296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r>
              <a:rPr lang="vi-VN" dirty="0"/>
              <a:t>z</a:t>
            </a:r>
            <a:endParaRPr lang="en-US" dirty="0"/>
          </a:p>
        </p:txBody>
      </p:sp>
      <p:sp>
        <p:nvSpPr>
          <p:cNvPr id="14" name="TextBox 2">
            <a:extLst>
              <a:ext uri="{FF2B5EF4-FFF2-40B4-BE49-F238E27FC236}">
                <a16:creationId xmlns:a16="http://schemas.microsoft.com/office/drawing/2014/main" id="{CABB806A-139F-90C0-9F52-032F34C04F9F}"/>
              </a:ext>
            </a:extLst>
          </p:cNvPr>
          <p:cNvSpPr txBox="1"/>
          <p:nvPr/>
        </p:nvSpPr>
        <p:spPr>
          <a:xfrm>
            <a:off x="1028700" y="1028700"/>
            <a:ext cx="10942581" cy="1143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70"/>
              </a:lnSpc>
            </a:pPr>
            <a:r>
              <a:rPr lang="vi-VN" sz="5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Mô tả một số chức năng</a:t>
            </a:r>
            <a:endParaRPr lang="en-US" sz="5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32" name="Google Shape;714;p9">
            <a:extLst>
              <a:ext uri="{FF2B5EF4-FFF2-40B4-BE49-F238E27FC236}">
                <a16:creationId xmlns:a16="http://schemas.microsoft.com/office/drawing/2014/main" id="{B28B3ACE-E679-28A9-F95B-35BA7D6F4BDA}"/>
              </a:ext>
            </a:extLst>
          </p:cNvPr>
          <p:cNvGrpSpPr/>
          <p:nvPr/>
        </p:nvGrpSpPr>
        <p:grpSpPr>
          <a:xfrm>
            <a:off x="1590820" y="5134691"/>
            <a:ext cx="3767090" cy="3019105"/>
            <a:chOff x="756360" y="2203920"/>
            <a:chExt cx="2241720" cy="2180784"/>
          </a:xfrm>
        </p:grpSpPr>
        <p:sp>
          <p:nvSpPr>
            <p:cNvPr id="133" name="Google Shape;715;p9">
              <a:extLst>
                <a:ext uri="{FF2B5EF4-FFF2-40B4-BE49-F238E27FC236}">
                  <a16:creationId xmlns:a16="http://schemas.microsoft.com/office/drawing/2014/main" id="{8E494852-E0F3-9882-FAE4-01C305D0DAAA}"/>
                </a:ext>
              </a:extLst>
            </p:cNvPr>
            <p:cNvSpPr/>
            <p:nvPr/>
          </p:nvSpPr>
          <p:spPr>
            <a:xfrm>
              <a:off x="871920" y="2544840"/>
              <a:ext cx="2010600" cy="18398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45000" rIns="90000" bIns="450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vi-VN" sz="3200" b="0" i="0" u="none" strike="noStrike" cap="none" dirty="0">
                  <a:solidFill>
                    <a:srgbClr val="595959"/>
                  </a:solidFill>
                  <a:latin typeface="Times New Roman" panose="02020603050405020304" pitchFamily="18" charset="0"/>
                  <a:ea typeface="Calibri"/>
                  <a:cs typeface="Times New Roman" panose="02020603050405020304" pitchFamily="18" charset="0"/>
                  <a:sym typeface="Calibri"/>
                </a:rPr>
                <a:t>Đăng nhập, chọn quản lý sản phẩm</a:t>
              </a:r>
              <a:endParaRPr sz="32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134" name="Google Shape;716;p9">
              <a:extLst>
                <a:ext uri="{FF2B5EF4-FFF2-40B4-BE49-F238E27FC236}">
                  <a16:creationId xmlns:a16="http://schemas.microsoft.com/office/drawing/2014/main" id="{6D434B11-0F31-FC22-216A-DDFA0A355083}"/>
                </a:ext>
              </a:extLst>
            </p:cNvPr>
            <p:cNvSpPr/>
            <p:nvPr/>
          </p:nvSpPr>
          <p:spPr>
            <a:xfrm>
              <a:off x="756360" y="2203920"/>
              <a:ext cx="2241720" cy="5757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45000" rIns="90000" bIns="450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vi-VN" sz="3600" b="1" i="0" u="none" strike="noStrike" cap="none" dirty="0">
                  <a:solidFill>
                    <a:srgbClr val="595959"/>
                  </a:solidFill>
                  <a:latin typeface="Times New Roman" panose="02020603050405020304" pitchFamily="18" charset="0"/>
                  <a:ea typeface="Calibri"/>
                  <a:cs typeface="Times New Roman" panose="02020603050405020304" pitchFamily="18" charset="0"/>
                  <a:sym typeface="Calibri"/>
                </a:rPr>
                <a:t>ADMIN</a:t>
              </a:r>
              <a:endParaRPr sz="36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endParaRPr>
            </a:p>
          </p:txBody>
        </p:sp>
      </p:grpSp>
      <p:sp>
        <p:nvSpPr>
          <p:cNvPr id="198" name="TextBox 2">
            <a:extLst>
              <a:ext uri="{FF2B5EF4-FFF2-40B4-BE49-F238E27FC236}">
                <a16:creationId xmlns:a16="http://schemas.microsoft.com/office/drawing/2014/main" id="{7F70E696-9F81-9004-B3AD-5345A9EDCA63}"/>
              </a:ext>
            </a:extLst>
          </p:cNvPr>
          <p:cNvSpPr txBox="1"/>
          <p:nvPr/>
        </p:nvSpPr>
        <p:spPr>
          <a:xfrm>
            <a:off x="1590820" y="2096008"/>
            <a:ext cx="10942581" cy="1143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70"/>
              </a:lnSpc>
            </a:pPr>
            <a:r>
              <a:rPr lang="vi-VN" sz="4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2.4.3 Chức năng Quản lý người dùng</a:t>
            </a:r>
            <a:endParaRPr lang="en-US" sz="4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7FBBC0-4628-6492-4719-C8A37DA5A827}"/>
              </a:ext>
            </a:extLst>
          </p:cNvPr>
          <p:cNvSpPr txBox="1"/>
          <p:nvPr/>
        </p:nvSpPr>
        <p:spPr>
          <a:xfrm>
            <a:off x="6933358" y="4358043"/>
            <a:ext cx="35640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+mj-lt"/>
              </a:rPr>
              <a:t>Xem thông tin khách hàng</a:t>
            </a:r>
            <a:endParaRPr lang="en-US" sz="3600" dirty="0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53CFB4-60DC-B8C6-CA6A-622031490C8B}"/>
              </a:ext>
            </a:extLst>
          </p:cNvPr>
          <p:cNvSpPr txBox="1"/>
          <p:nvPr/>
        </p:nvSpPr>
        <p:spPr>
          <a:xfrm>
            <a:off x="7062110" y="6240820"/>
            <a:ext cx="3564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Vô hiệu hóa tài khoản khách hàng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8D0BCAA4-917C-A535-3C6D-CA2E429EBE74}"/>
              </a:ext>
            </a:extLst>
          </p:cNvPr>
          <p:cNvSpPr/>
          <p:nvPr/>
        </p:nvSpPr>
        <p:spPr>
          <a:xfrm rot="19674676">
            <a:off x="5467594" y="513276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719722E3-8FD7-9424-6E14-D9F6DA727671}"/>
              </a:ext>
            </a:extLst>
          </p:cNvPr>
          <p:cNvSpPr/>
          <p:nvPr/>
        </p:nvSpPr>
        <p:spPr>
          <a:xfrm rot="645309">
            <a:off x="5585607" y="6239617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098" name="Picture 2" descr="Quản lý thông tin khách hàng là gì? Cách quản lý hiệu quả?">
            <a:extLst>
              <a:ext uri="{FF2B5EF4-FFF2-40B4-BE49-F238E27FC236}">
                <a16:creationId xmlns:a16="http://schemas.microsoft.com/office/drawing/2014/main" id="{20DB8C1A-2B0B-4384-64BC-D50B85AFC5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5763" y="2718084"/>
            <a:ext cx="7096125" cy="6235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2916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602182" y="1028700"/>
            <a:ext cx="11083636" cy="8229600"/>
          </a:xfrm>
          <a:custGeom>
            <a:avLst/>
            <a:gdLst/>
            <a:ahLst/>
            <a:cxnLst/>
            <a:rect l="l" t="t" r="r" b="b"/>
            <a:pathLst>
              <a:path w="11083636" h="8229600">
                <a:moveTo>
                  <a:pt x="0" y="0"/>
                </a:moveTo>
                <a:lnTo>
                  <a:pt x="11083636" y="0"/>
                </a:lnTo>
                <a:lnTo>
                  <a:pt x="1108363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677756" y="3644787"/>
            <a:ext cx="8932489" cy="23339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20"/>
              </a:lnSpc>
            </a:pPr>
            <a:r>
              <a:rPr lang="vi-VN" sz="7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Chương 3.  Demo sản phẩm</a:t>
            </a:r>
            <a:endParaRPr lang="en-US" sz="76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699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661" r="-838"/>
            </a:stretch>
          </a:blipFill>
        </p:spPr>
        <p:txBody>
          <a:bodyPr/>
          <a:lstStyle/>
          <a:p>
            <a:r>
              <a:rPr lang="vi-VN" dirty="0"/>
              <a:t>z</a:t>
            </a:r>
            <a:endParaRPr lang="en-US" dirty="0"/>
          </a:p>
        </p:txBody>
      </p:sp>
      <p:sp>
        <p:nvSpPr>
          <p:cNvPr id="4" name="TextBox 4"/>
          <p:cNvSpPr txBox="1"/>
          <p:nvPr/>
        </p:nvSpPr>
        <p:spPr>
          <a:xfrm>
            <a:off x="1028700" y="1019175"/>
            <a:ext cx="7229397" cy="1201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vi-VN" sz="5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 sản phẩm</a:t>
            </a:r>
            <a:endParaRPr lang="en-US" sz="5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Google Shape;878;p65" descr="MacBook-Pro-mockup.png">
            <a:extLst>
              <a:ext uri="{FF2B5EF4-FFF2-40B4-BE49-F238E27FC236}">
                <a16:creationId xmlns:a16="http://schemas.microsoft.com/office/drawing/2014/main" id="{E06018EC-649A-779A-1F86-8384C920962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9213" t="5258" r="11156"/>
          <a:stretch/>
        </p:blipFill>
        <p:spPr>
          <a:xfrm>
            <a:off x="2895600" y="3189785"/>
            <a:ext cx="12115800" cy="66781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4E04ACD-4ADC-59F5-AAA8-BF5B8235132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3771899"/>
            <a:ext cx="9372600" cy="4887307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602182" y="1028700"/>
            <a:ext cx="11083636" cy="8229600"/>
          </a:xfrm>
          <a:custGeom>
            <a:avLst/>
            <a:gdLst/>
            <a:ahLst/>
            <a:cxnLst/>
            <a:rect l="l" t="t" r="r" b="b"/>
            <a:pathLst>
              <a:path w="11083636" h="8229600">
                <a:moveTo>
                  <a:pt x="0" y="0"/>
                </a:moveTo>
                <a:lnTo>
                  <a:pt x="11083636" y="0"/>
                </a:lnTo>
                <a:lnTo>
                  <a:pt x="1108363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677756" y="3644787"/>
            <a:ext cx="8932489" cy="23339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20"/>
              </a:lnSpc>
            </a:pPr>
            <a:r>
              <a:rPr lang="vi-VN" sz="7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Chương 4.  Kết luận và hướng phát triển</a:t>
            </a:r>
            <a:endParaRPr lang="en-US" sz="76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29897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E6F69258-4410-3875-F3EC-BE0CF04AD2EC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661" r="-838"/>
            </a:stretch>
          </a:blipFill>
        </p:spPr>
        <p:txBody>
          <a:bodyPr/>
          <a:lstStyle/>
          <a:p>
            <a:r>
              <a:rPr lang="vi-VN" dirty="0"/>
              <a:t>z</a:t>
            </a:r>
            <a:endParaRPr lang="en-US" dirty="0"/>
          </a:p>
        </p:txBody>
      </p:sp>
      <p:sp>
        <p:nvSpPr>
          <p:cNvPr id="14" name="TextBox 2">
            <a:extLst>
              <a:ext uri="{FF2B5EF4-FFF2-40B4-BE49-F238E27FC236}">
                <a16:creationId xmlns:a16="http://schemas.microsoft.com/office/drawing/2014/main" id="{CABB806A-139F-90C0-9F52-032F34C04F9F}"/>
              </a:ext>
            </a:extLst>
          </p:cNvPr>
          <p:cNvSpPr txBox="1"/>
          <p:nvPr/>
        </p:nvSpPr>
        <p:spPr>
          <a:xfrm>
            <a:off x="1028700" y="1028700"/>
            <a:ext cx="10942581" cy="1143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70"/>
              </a:lnSpc>
            </a:pPr>
            <a:r>
              <a:rPr lang="vi-VN" sz="5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4.1 Kết luận</a:t>
            </a:r>
            <a:endParaRPr lang="en-US" sz="5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186CF4-B684-1B39-1DB6-75178A5B29E8}"/>
              </a:ext>
            </a:extLst>
          </p:cNvPr>
          <p:cNvSpPr txBox="1"/>
          <p:nvPr/>
        </p:nvSpPr>
        <p:spPr>
          <a:xfrm>
            <a:off x="1676400" y="3162300"/>
            <a:ext cx="838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Hiểu và biết cách vận dụng các công nghệ như Spring boot, Angular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01702E-A384-E065-76C8-F43C727065D2}"/>
              </a:ext>
            </a:extLst>
          </p:cNvPr>
          <p:cNvSpPr txBox="1"/>
          <p:nvPr/>
        </p:nvSpPr>
        <p:spPr>
          <a:xfrm>
            <a:off x="1657350" y="5143500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Biết cách phân tích và thiết kế website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ECB7F4-172C-3846-942D-B00445EC0810}"/>
              </a:ext>
            </a:extLst>
          </p:cNvPr>
          <p:cNvSpPr txBox="1"/>
          <p:nvPr/>
        </p:nvSpPr>
        <p:spPr>
          <a:xfrm>
            <a:off x="1714500" y="6667500"/>
            <a:ext cx="838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>
                <a:latin typeface="Times New Roman" panose="02020603050405020304" pitchFamily="18" charset="0"/>
                <a:cs typeface="Times New Roman" panose="02020603050405020304" pitchFamily="18" charset="0"/>
              </a:rPr>
              <a:t>- Biết cách xây dựng một số tính năng cho website về thương mại điện tử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B7B95391-87A9-17C6-6790-F37DC29C0B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4">
            <a:extLst>
              <a:ext uri="{FF2B5EF4-FFF2-40B4-BE49-F238E27FC236}">
                <a16:creationId xmlns:a16="http://schemas.microsoft.com/office/drawing/2014/main" id="{86E8B9FC-DAA4-EB1B-2FE4-518FD726DD7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44000" y="5143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C5F43D7-20AF-22B2-3EEA-A99233A7AA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5856" y="3142702"/>
            <a:ext cx="6916794" cy="461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5182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E6F69258-4410-3875-F3EC-BE0CF04AD2EC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661" r="-838"/>
            </a:stretch>
          </a:blipFill>
        </p:spPr>
        <p:txBody>
          <a:bodyPr/>
          <a:lstStyle/>
          <a:p>
            <a:r>
              <a:rPr lang="vi-VN" dirty="0"/>
              <a:t>z</a:t>
            </a:r>
            <a:endParaRPr lang="en-US" dirty="0"/>
          </a:p>
        </p:txBody>
      </p:sp>
      <p:sp>
        <p:nvSpPr>
          <p:cNvPr id="14" name="TextBox 2">
            <a:extLst>
              <a:ext uri="{FF2B5EF4-FFF2-40B4-BE49-F238E27FC236}">
                <a16:creationId xmlns:a16="http://schemas.microsoft.com/office/drawing/2014/main" id="{CABB806A-139F-90C0-9F52-032F34C04F9F}"/>
              </a:ext>
            </a:extLst>
          </p:cNvPr>
          <p:cNvSpPr txBox="1"/>
          <p:nvPr/>
        </p:nvSpPr>
        <p:spPr>
          <a:xfrm>
            <a:off x="1028700" y="1028700"/>
            <a:ext cx="10942581" cy="1143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70"/>
              </a:lnSpc>
            </a:pPr>
            <a:r>
              <a:rPr lang="vi-VN" sz="5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4.2 Hướng phát triển</a:t>
            </a:r>
            <a:endParaRPr lang="en-US" sz="5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186CF4-B684-1B39-1DB6-75178A5B29E8}"/>
              </a:ext>
            </a:extLst>
          </p:cNvPr>
          <p:cNvSpPr txBox="1"/>
          <p:nvPr/>
        </p:nvSpPr>
        <p:spPr>
          <a:xfrm>
            <a:off x="1676400" y="3162300"/>
            <a:ext cx="838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Phát triển thêm các tính năng cho khách hàng: đăng nhập bằng các tài khoản khác như google, facebook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01702E-A384-E065-76C8-F43C727065D2}"/>
              </a:ext>
            </a:extLst>
          </p:cNvPr>
          <p:cNvSpPr txBox="1"/>
          <p:nvPr/>
        </p:nvSpPr>
        <p:spPr>
          <a:xfrm>
            <a:off x="1657350" y="5143500"/>
            <a:ext cx="838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Phát triển giao diện thân thiện với khách hàng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ECB7F4-172C-3846-942D-B00445EC0810}"/>
              </a:ext>
            </a:extLst>
          </p:cNvPr>
          <p:cNvSpPr txBox="1"/>
          <p:nvPr/>
        </p:nvSpPr>
        <p:spPr>
          <a:xfrm>
            <a:off x="1714500" y="6667500"/>
            <a:ext cx="838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Xây dựng thêm tính năng quản lý nhân viên cho chủ cửa hàng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C03D8C-2E4A-A859-E2A2-011CD17993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00" y="3046273"/>
            <a:ext cx="6679495" cy="4583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106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458730"/>
            <a:ext cx="8364340" cy="7433807"/>
          </a:xfrm>
          <a:custGeom>
            <a:avLst/>
            <a:gdLst/>
            <a:ahLst/>
            <a:cxnLst/>
            <a:rect l="l" t="t" r="r" b="b"/>
            <a:pathLst>
              <a:path w="8364340" h="7433807">
                <a:moveTo>
                  <a:pt x="0" y="0"/>
                </a:moveTo>
                <a:lnTo>
                  <a:pt x="8364340" y="0"/>
                </a:lnTo>
                <a:lnTo>
                  <a:pt x="8364340" y="7433808"/>
                </a:lnTo>
                <a:lnTo>
                  <a:pt x="0" y="74338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79F277E-6775-ACA8-80E7-A18C50D2B44B}"/>
              </a:ext>
            </a:extLst>
          </p:cNvPr>
          <p:cNvSpPr txBox="1"/>
          <p:nvPr/>
        </p:nvSpPr>
        <p:spPr>
          <a:xfrm>
            <a:off x="2009767" y="5299027"/>
            <a:ext cx="4800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Nội dung chính</a:t>
            </a:r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92AC2F-0C3D-C9F9-FFC2-9FEFF0D3906E}"/>
              </a:ext>
            </a:extLst>
          </p:cNvPr>
          <p:cNvSpPr txBox="1"/>
          <p:nvPr/>
        </p:nvSpPr>
        <p:spPr>
          <a:xfrm>
            <a:off x="12091916" y="1942534"/>
            <a:ext cx="617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Tổng quan về đề tài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35B8E3A-17B5-9122-EF5E-EF3056F38CDE}"/>
              </a:ext>
            </a:extLst>
          </p:cNvPr>
          <p:cNvSpPr txBox="1"/>
          <p:nvPr/>
        </p:nvSpPr>
        <p:spPr>
          <a:xfrm>
            <a:off x="12094191" y="3788108"/>
            <a:ext cx="617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Phân tích thiết kế hệ thống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127446D-2032-D0E1-E89B-B9FA99036D5D}"/>
              </a:ext>
            </a:extLst>
          </p:cNvPr>
          <p:cNvSpPr txBox="1"/>
          <p:nvPr/>
        </p:nvSpPr>
        <p:spPr>
          <a:xfrm>
            <a:off x="12096466" y="5807848"/>
            <a:ext cx="617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về sản phẩm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365975E-9646-F454-F297-E74AB672C286}"/>
              </a:ext>
            </a:extLst>
          </p:cNvPr>
          <p:cNvSpPr txBox="1"/>
          <p:nvPr/>
        </p:nvSpPr>
        <p:spPr>
          <a:xfrm>
            <a:off x="12096466" y="7893026"/>
            <a:ext cx="617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Kết luận và hướng phát triển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6AB4776-3849-D6D6-6E8C-C7F352372F53}"/>
              </a:ext>
            </a:extLst>
          </p:cNvPr>
          <p:cNvSpPr txBox="1"/>
          <p:nvPr/>
        </p:nvSpPr>
        <p:spPr>
          <a:xfrm>
            <a:off x="9434356" y="1370473"/>
            <a:ext cx="13057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3600" dirty="0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89131EE-3490-8351-D3CC-6678C46E189F}"/>
              </a:ext>
            </a:extLst>
          </p:cNvPr>
          <p:cNvCxnSpPr>
            <a:cxnSpLocks/>
          </p:cNvCxnSpPr>
          <p:nvPr/>
        </p:nvCxnSpPr>
        <p:spPr>
          <a:xfrm flipH="1">
            <a:off x="10701662" y="2289800"/>
            <a:ext cx="961745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FBD3D8B-209F-3568-FB47-9387FE6D379D}"/>
              </a:ext>
            </a:extLst>
          </p:cNvPr>
          <p:cNvCxnSpPr>
            <a:cxnSpLocks/>
          </p:cNvCxnSpPr>
          <p:nvPr/>
        </p:nvCxnSpPr>
        <p:spPr>
          <a:xfrm flipH="1">
            <a:off x="10701661" y="4173915"/>
            <a:ext cx="961745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E2D9511-F3C6-EF53-81A6-70599244DB5A}"/>
              </a:ext>
            </a:extLst>
          </p:cNvPr>
          <p:cNvCxnSpPr>
            <a:cxnSpLocks/>
          </p:cNvCxnSpPr>
          <p:nvPr/>
        </p:nvCxnSpPr>
        <p:spPr>
          <a:xfrm flipH="1">
            <a:off x="10734563" y="6151691"/>
            <a:ext cx="961745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378130F-BF68-8B42-478E-1D4E30587D27}"/>
              </a:ext>
            </a:extLst>
          </p:cNvPr>
          <p:cNvCxnSpPr>
            <a:cxnSpLocks/>
          </p:cNvCxnSpPr>
          <p:nvPr/>
        </p:nvCxnSpPr>
        <p:spPr>
          <a:xfrm flipH="1">
            <a:off x="10773055" y="8216191"/>
            <a:ext cx="961745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185942C0-D945-7D2F-CF4C-7C86E51558C4}"/>
              </a:ext>
            </a:extLst>
          </p:cNvPr>
          <p:cNvSpPr/>
          <p:nvPr/>
        </p:nvSpPr>
        <p:spPr>
          <a:xfrm>
            <a:off x="9528385" y="1879893"/>
            <a:ext cx="1039928" cy="77161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3600" dirty="0"/>
              <a:t>1</a:t>
            </a:r>
            <a:endParaRPr lang="en-US" sz="3600" dirty="0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4211FE33-F3AF-437C-A1D9-A3198BF56935}"/>
              </a:ext>
            </a:extLst>
          </p:cNvPr>
          <p:cNvSpPr/>
          <p:nvPr/>
        </p:nvSpPr>
        <p:spPr>
          <a:xfrm>
            <a:off x="9491519" y="3788108"/>
            <a:ext cx="1039928" cy="77161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3600" dirty="0"/>
              <a:t>2</a:t>
            </a:r>
            <a:endParaRPr lang="en-US" sz="3600" dirty="0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3638038C-0721-94F3-DF09-6C5EB45CB301}"/>
              </a:ext>
            </a:extLst>
          </p:cNvPr>
          <p:cNvSpPr/>
          <p:nvPr/>
        </p:nvSpPr>
        <p:spPr>
          <a:xfrm>
            <a:off x="9491519" y="5745207"/>
            <a:ext cx="1039928" cy="77161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3600" dirty="0"/>
              <a:t>3</a:t>
            </a:r>
            <a:endParaRPr lang="en-US" sz="3600" dirty="0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43F30CD8-B2C1-AB5F-43B7-35E1CAE75037}"/>
              </a:ext>
            </a:extLst>
          </p:cNvPr>
          <p:cNvSpPr/>
          <p:nvPr/>
        </p:nvSpPr>
        <p:spPr>
          <a:xfrm>
            <a:off x="9558932" y="7838866"/>
            <a:ext cx="1039928" cy="77161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3600" dirty="0"/>
              <a:t>4</a:t>
            </a:r>
            <a:endParaRPr lang="en-US" sz="3600" dirty="0"/>
          </a:p>
        </p:txBody>
      </p:sp>
      <p:sp>
        <p:nvSpPr>
          <p:cNvPr id="53" name="Arrow: Down 52">
            <a:extLst>
              <a:ext uri="{FF2B5EF4-FFF2-40B4-BE49-F238E27FC236}">
                <a16:creationId xmlns:a16="http://schemas.microsoft.com/office/drawing/2014/main" id="{37B9C2EE-21EF-2AC4-D1C5-39F6BA8BA60A}"/>
              </a:ext>
            </a:extLst>
          </p:cNvPr>
          <p:cNvSpPr/>
          <p:nvPr/>
        </p:nvSpPr>
        <p:spPr>
          <a:xfrm>
            <a:off x="9836580" y="2755046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Arrow: Down 54">
            <a:extLst>
              <a:ext uri="{FF2B5EF4-FFF2-40B4-BE49-F238E27FC236}">
                <a16:creationId xmlns:a16="http://schemas.microsoft.com/office/drawing/2014/main" id="{9C7BF779-53BC-81D6-7368-2784E1651070}"/>
              </a:ext>
            </a:extLst>
          </p:cNvPr>
          <p:cNvSpPr/>
          <p:nvPr/>
        </p:nvSpPr>
        <p:spPr>
          <a:xfrm>
            <a:off x="9836580" y="4663261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Arrow: Down 55">
            <a:extLst>
              <a:ext uri="{FF2B5EF4-FFF2-40B4-BE49-F238E27FC236}">
                <a16:creationId xmlns:a16="http://schemas.microsoft.com/office/drawing/2014/main" id="{E6A26A08-642B-B35F-ECF7-42D8FCEF1034}"/>
              </a:ext>
            </a:extLst>
          </p:cNvPr>
          <p:cNvSpPr/>
          <p:nvPr/>
        </p:nvSpPr>
        <p:spPr>
          <a:xfrm>
            <a:off x="9836580" y="6755667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Arrow: Down 56">
            <a:extLst>
              <a:ext uri="{FF2B5EF4-FFF2-40B4-BE49-F238E27FC236}">
                <a16:creationId xmlns:a16="http://schemas.microsoft.com/office/drawing/2014/main" id="{26F184F0-ADBF-A839-07EE-B965F599FDF3}"/>
              </a:ext>
            </a:extLst>
          </p:cNvPr>
          <p:cNvSpPr/>
          <p:nvPr/>
        </p:nvSpPr>
        <p:spPr>
          <a:xfrm>
            <a:off x="9853732" y="682232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E6F69258-4410-3875-F3EC-BE0CF04AD2EC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661" r="-838"/>
            </a:stretch>
          </a:blipFill>
        </p:spPr>
        <p:txBody>
          <a:bodyPr/>
          <a:lstStyle/>
          <a:p>
            <a:r>
              <a:rPr lang="vi-VN" dirty="0"/>
              <a:t>z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3745989-FBCB-6451-4F16-163D100789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1156" y="1714500"/>
            <a:ext cx="10625296" cy="59767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0E35B2-BFC8-C889-2EAD-9322B9C07114}"/>
              </a:ext>
            </a:extLst>
          </p:cNvPr>
          <p:cNvSpPr txBox="1"/>
          <p:nvPr/>
        </p:nvSpPr>
        <p:spPr>
          <a:xfrm>
            <a:off x="340598" y="3467100"/>
            <a:ext cx="667901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 xin chân thành cảm ơn hội đồng thầy và cô đã lắng nghe và theo dõi bài báo cáo sản phẩm của em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748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602182" y="1028700"/>
            <a:ext cx="11083636" cy="8229600"/>
          </a:xfrm>
          <a:custGeom>
            <a:avLst/>
            <a:gdLst/>
            <a:ahLst/>
            <a:cxnLst/>
            <a:rect l="l" t="t" r="r" b="b"/>
            <a:pathLst>
              <a:path w="11083636" h="8229600">
                <a:moveTo>
                  <a:pt x="0" y="0"/>
                </a:moveTo>
                <a:lnTo>
                  <a:pt x="11083636" y="0"/>
                </a:lnTo>
                <a:lnTo>
                  <a:pt x="1108363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677755" y="3963814"/>
            <a:ext cx="8932489" cy="23339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20"/>
              </a:lnSpc>
            </a:pPr>
            <a:r>
              <a:rPr lang="vi-VN" sz="7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Chương 1.  Tổng quan về đề tài</a:t>
            </a:r>
            <a:endParaRPr lang="en-US" sz="76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0201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395329">
            <a:off x="10992970" y="-2556926"/>
            <a:ext cx="12214504" cy="17418188"/>
          </a:xfrm>
          <a:custGeom>
            <a:avLst/>
            <a:gdLst/>
            <a:ahLst/>
            <a:cxnLst/>
            <a:rect l="l" t="t" r="r" b="b"/>
            <a:pathLst>
              <a:path w="12214504" h="17418188">
                <a:moveTo>
                  <a:pt x="0" y="0"/>
                </a:moveTo>
                <a:lnTo>
                  <a:pt x="12214504" y="0"/>
                </a:lnTo>
                <a:lnTo>
                  <a:pt x="12214504" y="17418188"/>
                </a:lnTo>
                <a:lnTo>
                  <a:pt x="0" y="174181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6544732" y="-2751224"/>
            <a:ext cx="13831261" cy="82296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1019175"/>
            <a:ext cx="7016234" cy="1217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vi-VN" sz="5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1.1 Lý do chọn đề tài</a:t>
            </a:r>
            <a:endParaRPr lang="en-US" sz="5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2AF6F8-1359-DCFB-DFA2-56289DBFFE53}"/>
              </a:ext>
            </a:extLst>
          </p:cNvPr>
          <p:cNvSpPr txBox="1"/>
          <p:nvPr/>
        </p:nvSpPr>
        <p:spPr>
          <a:xfrm>
            <a:off x="1661479" y="2887843"/>
            <a:ext cx="65109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Công nghệ ngày càng phát triển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1B8860-A7E0-96E6-C77F-2561DB0D24B6}"/>
              </a:ext>
            </a:extLst>
          </p:cNvPr>
          <p:cNvSpPr txBox="1"/>
          <p:nvPr/>
        </p:nvSpPr>
        <p:spPr>
          <a:xfrm>
            <a:off x="1661479" y="3969416"/>
            <a:ext cx="693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Nhu cầu mua sắm online tăng cao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26ED7B-9292-DC6B-21E9-E54D6B045B77}"/>
              </a:ext>
            </a:extLst>
          </p:cNvPr>
          <p:cNvSpPr txBox="1"/>
          <p:nvPr/>
        </p:nvSpPr>
        <p:spPr>
          <a:xfrm>
            <a:off x="1661479" y="5024366"/>
            <a:ext cx="7162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Mong muốn phát triển đa dạng các phương thức bán hàng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A40095-E40C-C44B-DC29-F2FEED888D08}"/>
              </a:ext>
            </a:extLst>
          </p:cNvPr>
          <p:cNvSpPr txBox="1"/>
          <p:nvPr/>
        </p:nvSpPr>
        <p:spPr>
          <a:xfrm>
            <a:off x="1661479" y="6819900"/>
            <a:ext cx="7620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anose="05050102010706020507" pitchFamily="18" charset="2"/>
              <a:buChar char="Þ"/>
            </a:pPr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Giúp khách hàng tiết kiệm được thời gian mua hàng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Cửa hàng tiết kiệm được chi phí thuê thêm nhân viên và mở rộng mặt bằng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Google Shape;60;p4">
            <a:extLst>
              <a:ext uri="{FF2B5EF4-FFF2-40B4-BE49-F238E27FC236}">
                <a16:creationId xmlns:a16="http://schemas.microsoft.com/office/drawing/2014/main" id="{9F81649E-53FC-56F4-C031-11B7B08924F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811754" y="2781300"/>
            <a:ext cx="7476246" cy="6224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395329">
            <a:off x="10992970" y="-2556926"/>
            <a:ext cx="12214504" cy="17418188"/>
          </a:xfrm>
          <a:custGeom>
            <a:avLst/>
            <a:gdLst/>
            <a:ahLst/>
            <a:cxnLst/>
            <a:rect l="l" t="t" r="r" b="b"/>
            <a:pathLst>
              <a:path w="12214504" h="17418188">
                <a:moveTo>
                  <a:pt x="0" y="0"/>
                </a:moveTo>
                <a:lnTo>
                  <a:pt x="12214504" y="0"/>
                </a:lnTo>
                <a:lnTo>
                  <a:pt x="12214504" y="17418188"/>
                </a:lnTo>
                <a:lnTo>
                  <a:pt x="0" y="174181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6544732" y="-2751224"/>
            <a:ext cx="13831261" cy="82296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1019175"/>
            <a:ext cx="7016234" cy="1217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vi-VN" sz="5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 Mục tiêu của đề tài</a:t>
            </a:r>
            <a:endParaRPr lang="en-US" sz="5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2AF6F8-1359-DCFB-DFA2-56289DBFFE53}"/>
              </a:ext>
            </a:extLst>
          </p:cNvPr>
          <p:cNvSpPr txBox="1"/>
          <p:nvPr/>
        </p:nvSpPr>
        <p:spPr>
          <a:xfrm>
            <a:off x="1661479" y="2887843"/>
            <a:ext cx="65109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 Tìm hiểu, thiết kế website thương mại điện tử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1B8860-A7E0-96E6-C77F-2561DB0D24B6}"/>
              </a:ext>
            </a:extLst>
          </p:cNvPr>
          <p:cNvSpPr txBox="1"/>
          <p:nvPr/>
        </p:nvSpPr>
        <p:spPr>
          <a:xfrm>
            <a:off x="1661479" y="4630645"/>
            <a:ext cx="693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Phân tích thiết kế hệ thống website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26ED7B-9292-DC6B-21E9-E54D6B045B77}"/>
              </a:ext>
            </a:extLst>
          </p:cNvPr>
          <p:cNvSpPr txBox="1"/>
          <p:nvPr/>
        </p:nvSpPr>
        <p:spPr>
          <a:xfrm>
            <a:off x="1661479" y="5818861"/>
            <a:ext cx="7162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Xây dựng các chức năng cho khách hàng và chủ cửa hàng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A40095-E40C-C44B-DC29-F2FEED888D08}"/>
              </a:ext>
            </a:extLst>
          </p:cNvPr>
          <p:cNvSpPr txBox="1"/>
          <p:nvPr/>
        </p:nvSpPr>
        <p:spPr>
          <a:xfrm>
            <a:off x="1661479" y="7581900"/>
            <a:ext cx="762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anose="05050102010706020507" pitchFamily="18" charset="2"/>
              <a:buChar char="Þ"/>
            </a:pPr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Giúp dễ dàng thiết kế website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Công việc của nhân viên thiết kế website chuyên nghiệp">
            <a:extLst>
              <a:ext uri="{FF2B5EF4-FFF2-40B4-BE49-F238E27FC236}">
                <a16:creationId xmlns:a16="http://schemas.microsoft.com/office/drawing/2014/main" id="{B1BCB735-42FF-7A27-03FB-BB4D1BF2BC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7461" y="2236303"/>
            <a:ext cx="9525000" cy="6657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8404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395329">
            <a:off x="10992970" y="-2556926"/>
            <a:ext cx="12214504" cy="17418188"/>
          </a:xfrm>
          <a:custGeom>
            <a:avLst/>
            <a:gdLst/>
            <a:ahLst/>
            <a:cxnLst/>
            <a:rect l="l" t="t" r="r" b="b"/>
            <a:pathLst>
              <a:path w="12214504" h="17418188">
                <a:moveTo>
                  <a:pt x="0" y="0"/>
                </a:moveTo>
                <a:lnTo>
                  <a:pt x="12214504" y="0"/>
                </a:lnTo>
                <a:lnTo>
                  <a:pt x="12214504" y="17418188"/>
                </a:lnTo>
                <a:lnTo>
                  <a:pt x="0" y="174181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6556630" y="-2673016"/>
            <a:ext cx="13831261" cy="82296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1019175"/>
            <a:ext cx="7016234" cy="1217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vi-VN" sz="5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1.3 Nội dung nghiên cứu</a:t>
            </a:r>
            <a:endParaRPr lang="en-US" sz="5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2AF6F8-1359-DCFB-DFA2-56289DBFFE53}"/>
              </a:ext>
            </a:extLst>
          </p:cNvPr>
          <p:cNvSpPr txBox="1"/>
          <p:nvPr/>
        </p:nvSpPr>
        <p:spPr>
          <a:xfrm>
            <a:off x="1636079" y="4098698"/>
            <a:ext cx="65109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Khảo sát và phân tích các yêu cầu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1B8860-A7E0-96E6-C77F-2561DB0D24B6}"/>
              </a:ext>
            </a:extLst>
          </p:cNvPr>
          <p:cNvSpPr txBox="1"/>
          <p:nvPr/>
        </p:nvSpPr>
        <p:spPr>
          <a:xfrm>
            <a:off x="1661479" y="5729391"/>
            <a:ext cx="6934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Phân tích thiết kế và đặc tả hệ thống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26ED7B-9292-DC6B-21E9-E54D6B045B77}"/>
              </a:ext>
            </a:extLst>
          </p:cNvPr>
          <p:cNvSpPr txBox="1"/>
          <p:nvPr/>
        </p:nvSpPr>
        <p:spPr>
          <a:xfrm>
            <a:off x="1661479" y="2528911"/>
            <a:ext cx="7162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Tìm hiểu các công nghệ sử dụng như Spring boot, Angular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A40095-E40C-C44B-DC29-F2FEED888D08}"/>
              </a:ext>
            </a:extLst>
          </p:cNvPr>
          <p:cNvSpPr txBox="1"/>
          <p:nvPr/>
        </p:nvSpPr>
        <p:spPr>
          <a:xfrm>
            <a:off x="1636079" y="8314967"/>
            <a:ext cx="762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anose="05050102010706020507" pitchFamily="18" charset="2"/>
              <a:buChar char="Þ"/>
            </a:pP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2225F4-E1E4-1B5F-AD31-B0BE105CFD35}"/>
              </a:ext>
            </a:extLst>
          </p:cNvPr>
          <p:cNvSpPr txBox="1"/>
          <p:nvPr/>
        </p:nvSpPr>
        <p:spPr>
          <a:xfrm>
            <a:off x="1639707" y="7495829"/>
            <a:ext cx="693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Thiết kế cơ sở dữ liệu cho website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Spring Boot มีไว้ทำอะไร?. Spring Boot คือ Framework ใน Spring… | by  Teerawat Amornrattanakij | Medium">
            <a:extLst>
              <a:ext uri="{FF2B5EF4-FFF2-40B4-BE49-F238E27FC236}">
                <a16:creationId xmlns:a16="http://schemas.microsoft.com/office/drawing/2014/main" id="{A58C56A6-9DD6-2E8E-738C-222B3EFEA6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3393" y="1629553"/>
            <a:ext cx="5715000" cy="300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ngular là gì? 5 phút tìm hiểu cơ bản về Angular | BKHOST">
            <a:extLst>
              <a:ext uri="{FF2B5EF4-FFF2-40B4-BE49-F238E27FC236}">
                <a16:creationId xmlns:a16="http://schemas.microsoft.com/office/drawing/2014/main" id="{675C2109-06CD-16AC-7C78-E8B7ED2C8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2687" y="5556584"/>
            <a:ext cx="5919233" cy="2959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6654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602182" y="1028700"/>
            <a:ext cx="11083636" cy="8229600"/>
          </a:xfrm>
          <a:custGeom>
            <a:avLst/>
            <a:gdLst/>
            <a:ahLst/>
            <a:cxnLst/>
            <a:rect l="l" t="t" r="r" b="b"/>
            <a:pathLst>
              <a:path w="11083636" h="8229600">
                <a:moveTo>
                  <a:pt x="0" y="0"/>
                </a:moveTo>
                <a:lnTo>
                  <a:pt x="11083636" y="0"/>
                </a:lnTo>
                <a:lnTo>
                  <a:pt x="1108363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677756" y="3644787"/>
            <a:ext cx="8932489" cy="23339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20"/>
              </a:lnSpc>
            </a:pPr>
            <a:r>
              <a:rPr lang="vi-VN" sz="7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Chương 2.  Phân tích thiết kế hệ thống</a:t>
            </a:r>
            <a:endParaRPr lang="en-US" sz="76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>
          <a:xfrm rot="-2898391">
            <a:off x="6352052" y="5487839"/>
            <a:ext cx="16943989" cy="10081673"/>
          </a:xfrm>
          <a:custGeom>
            <a:avLst/>
            <a:gdLst/>
            <a:ahLst/>
            <a:cxnLst/>
            <a:rect l="l" t="t" r="r" b="b"/>
            <a:pathLst>
              <a:path w="16943989" h="10081673">
                <a:moveTo>
                  <a:pt x="0" y="0"/>
                </a:moveTo>
                <a:lnTo>
                  <a:pt x="16943989" y="0"/>
                </a:lnTo>
                <a:lnTo>
                  <a:pt x="16943989" y="10081673"/>
                </a:lnTo>
                <a:lnTo>
                  <a:pt x="0" y="100816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" name="Freeform 2"/>
          <p:cNvSpPr/>
          <p:nvPr/>
        </p:nvSpPr>
        <p:spPr>
          <a:xfrm>
            <a:off x="-5287595" y="-3444240"/>
            <a:ext cx="13831261" cy="82296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4" name="TextBox 2">
            <a:extLst>
              <a:ext uri="{FF2B5EF4-FFF2-40B4-BE49-F238E27FC236}">
                <a16:creationId xmlns:a16="http://schemas.microsoft.com/office/drawing/2014/main" id="{CABB806A-139F-90C0-9F52-032F34C04F9F}"/>
              </a:ext>
            </a:extLst>
          </p:cNvPr>
          <p:cNvSpPr txBox="1"/>
          <p:nvPr/>
        </p:nvSpPr>
        <p:spPr>
          <a:xfrm>
            <a:off x="1028700" y="1028700"/>
            <a:ext cx="10942581" cy="1143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70"/>
              </a:lnSpc>
            </a:pPr>
            <a:r>
              <a:rPr lang="vi-VN" sz="5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Các yêu cầu chức năng</a:t>
            </a:r>
            <a:endParaRPr lang="en-US" sz="5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FA50AC-71A5-D071-358E-CD7A229F20A3}"/>
              </a:ext>
            </a:extLst>
          </p:cNvPr>
          <p:cNvSpPr txBox="1"/>
          <p:nvPr/>
        </p:nvSpPr>
        <p:spPr>
          <a:xfrm>
            <a:off x="2554910" y="5501641"/>
            <a:ext cx="304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+mj-lt"/>
              </a:rPr>
              <a:t>Người dùng</a:t>
            </a:r>
            <a:endParaRPr lang="en-US" sz="3600" dirty="0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50B99D-4C39-53ED-11BA-C7B267002757}"/>
              </a:ext>
            </a:extLst>
          </p:cNvPr>
          <p:cNvSpPr txBox="1"/>
          <p:nvPr/>
        </p:nvSpPr>
        <p:spPr>
          <a:xfrm>
            <a:off x="8501912" y="3392940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+mj-lt"/>
              </a:rPr>
              <a:t>Đăng kí</a:t>
            </a:r>
            <a:endParaRPr lang="en-US" sz="3600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F4BE37-536D-2885-47F1-F33F4FA416D8}"/>
              </a:ext>
            </a:extLst>
          </p:cNvPr>
          <p:cNvSpPr txBox="1"/>
          <p:nvPr/>
        </p:nvSpPr>
        <p:spPr>
          <a:xfrm>
            <a:off x="8466123" y="4318099"/>
            <a:ext cx="251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+mj-lt"/>
              </a:rPr>
              <a:t>Đăng nhập</a:t>
            </a:r>
            <a:endParaRPr lang="en-US" sz="36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61972B-DBD3-BC0A-E8D8-A268BFB5B38D}"/>
              </a:ext>
            </a:extLst>
          </p:cNvPr>
          <p:cNvSpPr txBox="1"/>
          <p:nvPr/>
        </p:nvSpPr>
        <p:spPr>
          <a:xfrm>
            <a:off x="8466123" y="5302798"/>
            <a:ext cx="30768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+mj-lt"/>
              </a:rPr>
              <a:t>Xem cửa hàng</a:t>
            </a:r>
            <a:endParaRPr lang="en-US" sz="3600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7C3A7C-2955-D150-BCE8-1CD0F9CC55F4}"/>
              </a:ext>
            </a:extLst>
          </p:cNvPr>
          <p:cNvSpPr txBox="1"/>
          <p:nvPr/>
        </p:nvSpPr>
        <p:spPr>
          <a:xfrm>
            <a:off x="8466123" y="6456122"/>
            <a:ext cx="3352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+mj-lt"/>
              </a:rPr>
              <a:t>Thêm sản phẩm vào giỏ hàng</a:t>
            </a:r>
            <a:endParaRPr lang="en-US" sz="3600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EA4B7D-623B-7BD4-6CD3-784C12BCE999}"/>
              </a:ext>
            </a:extLst>
          </p:cNvPr>
          <p:cNvSpPr txBox="1"/>
          <p:nvPr/>
        </p:nvSpPr>
        <p:spPr>
          <a:xfrm>
            <a:off x="8466123" y="7916132"/>
            <a:ext cx="251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+mj-lt"/>
              </a:rPr>
              <a:t>Thanh toán</a:t>
            </a:r>
            <a:endParaRPr lang="en-US" sz="3600" dirty="0">
              <a:latin typeface="+mj-lt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D1F68048-5E5D-2AC6-6A9D-1C8379D407D6}"/>
              </a:ext>
            </a:extLst>
          </p:cNvPr>
          <p:cNvSpPr/>
          <p:nvPr/>
        </p:nvSpPr>
        <p:spPr>
          <a:xfrm rot="19321722">
            <a:off x="5919750" y="4120496"/>
            <a:ext cx="1651004" cy="484632"/>
          </a:xfrm>
          <a:prstGeom prst="rightArrow">
            <a:avLst>
              <a:gd name="adj1" fmla="val 31408"/>
              <a:gd name="adj2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9F426F45-77B5-FBB9-A9CB-77DF3B36D1C9}"/>
              </a:ext>
            </a:extLst>
          </p:cNvPr>
          <p:cNvSpPr/>
          <p:nvPr/>
        </p:nvSpPr>
        <p:spPr>
          <a:xfrm rot="20077071">
            <a:off x="6015041" y="4775619"/>
            <a:ext cx="1651004" cy="484632"/>
          </a:xfrm>
          <a:prstGeom prst="rightArrow">
            <a:avLst>
              <a:gd name="adj1" fmla="val 31408"/>
              <a:gd name="adj2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C403EF13-7A4F-4AB8-B281-7466DF5BC71E}"/>
              </a:ext>
            </a:extLst>
          </p:cNvPr>
          <p:cNvSpPr/>
          <p:nvPr/>
        </p:nvSpPr>
        <p:spPr>
          <a:xfrm>
            <a:off x="6084678" y="5532751"/>
            <a:ext cx="1651004" cy="484632"/>
          </a:xfrm>
          <a:prstGeom prst="rightArrow">
            <a:avLst>
              <a:gd name="adj1" fmla="val 31408"/>
              <a:gd name="adj2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3560895-4AE7-9F4A-0AED-D2159B0ECBE9}"/>
              </a:ext>
            </a:extLst>
          </p:cNvPr>
          <p:cNvSpPr/>
          <p:nvPr/>
        </p:nvSpPr>
        <p:spPr>
          <a:xfrm rot="1112311">
            <a:off x="5859889" y="6267271"/>
            <a:ext cx="1651004" cy="484632"/>
          </a:xfrm>
          <a:prstGeom prst="rightArrow">
            <a:avLst>
              <a:gd name="adj1" fmla="val 31408"/>
              <a:gd name="adj2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83051AF5-F0E6-22FB-578D-A8B6C4CA6D98}"/>
              </a:ext>
            </a:extLst>
          </p:cNvPr>
          <p:cNvSpPr/>
          <p:nvPr/>
        </p:nvSpPr>
        <p:spPr>
          <a:xfrm rot="2172728">
            <a:off x="5809378" y="7093632"/>
            <a:ext cx="1651004" cy="484632"/>
          </a:xfrm>
          <a:prstGeom prst="rightArrow">
            <a:avLst>
              <a:gd name="adj1" fmla="val 31408"/>
              <a:gd name="adj2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555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>
          <a:xfrm rot="-2898391">
            <a:off x="6352052" y="5487839"/>
            <a:ext cx="16943989" cy="10081673"/>
          </a:xfrm>
          <a:custGeom>
            <a:avLst/>
            <a:gdLst/>
            <a:ahLst/>
            <a:cxnLst/>
            <a:rect l="l" t="t" r="r" b="b"/>
            <a:pathLst>
              <a:path w="16943989" h="10081673">
                <a:moveTo>
                  <a:pt x="0" y="0"/>
                </a:moveTo>
                <a:lnTo>
                  <a:pt x="16943989" y="0"/>
                </a:lnTo>
                <a:lnTo>
                  <a:pt x="16943989" y="10081673"/>
                </a:lnTo>
                <a:lnTo>
                  <a:pt x="0" y="100816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" name="Freeform 2"/>
          <p:cNvSpPr/>
          <p:nvPr/>
        </p:nvSpPr>
        <p:spPr>
          <a:xfrm>
            <a:off x="-5287595" y="-3444240"/>
            <a:ext cx="13831261" cy="82296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4" name="TextBox 2">
            <a:extLst>
              <a:ext uri="{FF2B5EF4-FFF2-40B4-BE49-F238E27FC236}">
                <a16:creationId xmlns:a16="http://schemas.microsoft.com/office/drawing/2014/main" id="{CABB806A-139F-90C0-9F52-032F34C04F9F}"/>
              </a:ext>
            </a:extLst>
          </p:cNvPr>
          <p:cNvSpPr txBox="1"/>
          <p:nvPr/>
        </p:nvSpPr>
        <p:spPr>
          <a:xfrm>
            <a:off x="1028700" y="1028700"/>
            <a:ext cx="10942581" cy="1143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70"/>
              </a:lnSpc>
            </a:pPr>
            <a:r>
              <a:rPr lang="vi-VN" sz="5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Các yêu cầu chức năng</a:t>
            </a:r>
            <a:endParaRPr lang="en-US" sz="5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FA50AC-71A5-D071-358E-CD7A229F20A3}"/>
              </a:ext>
            </a:extLst>
          </p:cNvPr>
          <p:cNvSpPr txBox="1"/>
          <p:nvPr/>
        </p:nvSpPr>
        <p:spPr>
          <a:xfrm>
            <a:off x="1396983" y="5562073"/>
            <a:ext cx="304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+mj-lt"/>
              </a:rPr>
              <a:t>Admin</a:t>
            </a:r>
            <a:endParaRPr lang="en-US" sz="3600" dirty="0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50B99D-4C39-53ED-11BA-C7B267002757}"/>
              </a:ext>
            </a:extLst>
          </p:cNvPr>
          <p:cNvSpPr txBox="1"/>
          <p:nvPr/>
        </p:nvSpPr>
        <p:spPr>
          <a:xfrm>
            <a:off x="6264652" y="3764101"/>
            <a:ext cx="26618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+mj-lt"/>
              </a:rPr>
              <a:t>Quản lý sản phẩm</a:t>
            </a:r>
            <a:endParaRPr lang="en-US" sz="3600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F4BE37-536D-2885-47F1-F33F4FA416D8}"/>
              </a:ext>
            </a:extLst>
          </p:cNvPr>
          <p:cNvSpPr txBox="1"/>
          <p:nvPr/>
        </p:nvSpPr>
        <p:spPr>
          <a:xfrm>
            <a:off x="6264783" y="6189370"/>
            <a:ext cx="3124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>
                <a:latin typeface="+mj-lt"/>
              </a:rPr>
              <a:t>Quản lý khách hàng</a:t>
            </a:r>
            <a:endParaRPr lang="en-US" sz="3600" dirty="0">
              <a:latin typeface="+mj-lt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D1F68048-5E5D-2AC6-6A9D-1C8379D407D6}"/>
              </a:ext>
            </a:extLst>
          </p:cNvPr>
          <p:cNvSpPr/>
          <p:nvPr/>
        </p:nvSpPr>
        <p:spPr>
          <a:xfrm rot="19679973">
            <a:off x="3770901" y="4676808"/>
            <a:ext cx="1651004" cy="484632"/>
          </a:xfrm>
          <a:prstGeom prst="rightArrow">
            <a:avLst>
              <a:gd name="adj1" fmla="val 31408"/>
              <a:gd name="adj2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9F426F45-77B5-FBB9-A9CB-77DF3B36D1C9}"/>
              </a:ext>
            </a:extLst>
          </p:cNvPr>
          <p:cNvSpPr/>
          <p:nvPr/>
        </p:nvSpPr>
        <p:spPr>
          <a:xfrm rot="1240437">
            <a:off x="3787892" y="6029063"/>
            <a:ext cx="1651004" cy="484632"/>
          </a:xfrm>
          <a:prstGeom prst="rightArrow">
            <a:avLst>
              <a:gd name="adj1" fmla="val 31408"/>
              <a:gd name="adj2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Hiểu hành vi của người dùng: Kiến thức bắt buộc mà các nhà thiết kế UX / UI  cần phải biết | DesignerVN">
            <a:extLst>
              <a:ext uri="{FF2B5EF4-FFF2-40B4-BE49-F238E27FC236}">
                <a16:creationId xmlns:a16="http://schemas.microsoft.com/office/drawing/2014/main" id="{80B9D157-2B80-AEBB-D9CC-8F4B8A8DFF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9788" y="2285903"/>
            <a:ext cx="6831229" cy="590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71712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588</Words>
  <Application>Microsoft Office PowerPoint</Application>
  <PresentationFormat>Custom</PresentationFormat>
  <Paragraphs>93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Times New Roman</vt:lpstr>
      <vt:lpstr>Symbol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Hồng Màu chuyển tiếp Chuyên nghiệp Hội thảo Nghiên cứu Bản thuyết trình Giáo dục</dc:title>
  <cp:lastModifiedBy>Linh Vuong</cp:lastModifiedBy>
  <cp:revision>5</cp:revision>
  <dcterms:created xsi:type="dcterms:W3CDTF">2006-08-16T00:00:00Z</dcterms:created>
  <dcterms:modified xsi:type="dcterms:W3CDTF">2024-05-25T19:05:04Z</dcterms:modified>
  <dc:identifier>DAGGQJOtA6E</dc:identifier>
</cp:coreProperties>
</file>

<file path=docProps/thumbnail.jpeg>
</file>